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99" r:id="rId2"/>
    <p:sldMasterId id="2147483675" r:id="rId3"/>
    <p:sldMasterId id="2147483718" r:id="rId4"/>
    <p:sldMasterId id="2147483725" r:id="rId5"/>
  </p:sldMasterIdLst>
  <p:notesMasterIdLst>
    <p:notesMasterId r:id="rId63"/>
  </p:notesMasterIdLst>
  <p:sldIdLst>
    <p:sldId id="265" r:id="rId6"/>
    <p:sldId id="1627" r:id="rId7"/>
    <p:sldId id="259" r:id="rId8"/>
    <p:sldId id="287" r:id="rId9"/>
    <p:sldId id="256" r:id="rId10"/>
    <p:sldId id="1629" r:id="rId11"/>
    <p:sldId id="1630" r:id="rId12"/>
    <p:sldId id="1631" r:id="rId13"/>
    <p:sldId id="1632" r:id="rId14"/>
    <p:sldId id="264" r:id="rId15"/>
    <p:sldId id="1633" r:id="rId16"/>
    <p:sldId id="1670" r:id="rId17"/>
    <p:sldId id="1634" r:id="rId18"/>
    <p:sldId id="1635" r:id="rId19"/>
    <p:sldId id="1636" r:id="rId20"/>
    <p:sldId id="1637" r:id="rId21"/>
    <p:sldId id="1671" r:id="rId22"/>
    <p:sldId id="1638" r:id="rId23"/>
    <p:sldId id="1640" r:id="rId24"/>
    <p:sldId id="1672" r:id="rId25"/>
    <p:sldId id="1641" r:id="rId26"/>
    <p:sldId id="1674" r:id="rId27"/>
    <p:sldId id="310" r:id="rId28"/>
    <p:sldId id="1642" r:id="rId29"/>
    <p:sldId id="1676" r:id="rId30"/>
    <p:sldId id="1647" r:id="rId31"/>
    <p:sldId id="1650" r:id="rId32"/>
    <p:sldId id="1651" r:id="rId33"/>
    <p:sldId id="1646" r:id="rId34"/>
    <p:sldId id="1677" r:id="rId35"/>
    <p:sldId id="1652" r:id="rId36"/>
    <p:sldId id="1653" r:id="rId37"/>
    <p:sldId id="1654" r:id="rId38"/>
    <p:sldId id="1655" r:id="rId39"/>
    <p:sldId id="1656" r:id="rId40"/>
    <p:sldId id="1660" r:id="rId41"/>
    <p:sldId id="1661" r:id="rId42"/>
    <p:sldId id="1662" r:id="rId43"/>
    <p:sldId id="1663" r:id="rId44"/>
    <p:sldId id="1639" r:id="rId45"/>
    <p:sldId id="1643" r:id="rId46"/>
    <p:sldId id="1644" r:id="rId47"/>
    <p:sldId id="1645" r:id="rId48"/>
    <p:sldId id="1648" r:id="rId49"/>
    <p:sldId id="1675" r:id="rId50"/>
    <p:sldId id="1657" r:id="rId51"/>
    <p:sldId id="1658" r:id="rId52"/>
    <p:sldId id="1659" r:id="rId53"/>
    <p:sldId id="1664" r:id="rId54"/>
    <p:sldId id="1665" r:id="rId55"/>
    <p:sldId id="1666" r:id="rId56"/>
    <p:sldId id="1667" r:id="rId57"/>
    <p:sldId id="1668" r:id="rId58"/>
    <p:sldId id="1628" r:id="rId59"/>
    <p:sldId id="1678" r:id="rId60"/>
    <p:sldId id="275" r:id="rId61"/>
    <p:sldId id="26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tish Panwar" initials="SP" lastIdx="16" clrIdx="0">
    <p:extLst>
      <p:ext uri="{19B8F6BF-5375-455C-9EA6-DF929625EA0E}">
        <p15:presenceInfo xmlns:p15="http://schemas.microsoft.com/office/powerpoint/2012/main" userId="S::spanwar@hsdyn.com::c08d3118-f48f-4afe-9c56-b7df60123d3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0" autoAdjust="0"/>
    <p:restoredTop sz="94660"/>
  </p:normalViewPr>
  <p:slideViewPr>
    <p:cSldViewPr>
      <p:cViewPr varScale="1">
        <p:scale>
          <a:sx n="83" d="100"/>
          <a:sy n="83" d="100"/>
        </p:scale>
        <p:origin x="62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9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9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0DDE79-4882-4C89-BC56-9C62C6AB547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6959422-4FC7-4136-999A-E854DEDF2E08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300" dirty="0"/>
            <a:t>Initial configuration of new implementation</a:t>
          </a:r>
        </a:p>
      </dgm:t>
    </dgm:pt>
    <dgm:pt modelId="{2F27B2CD-C0C0-422D-9CB3-4819C0E85DB5}" type="parTrans" cxnId="{DB54CB06-AC0D-446B-94B9-CEA5E6C49340}">
      <dgm:prSet/>
      <dgm:spPr/>
      <dgm:t>
        <a:bodyPr/>
        <a:lstStyle/>
        <a:p>
          <a:endParaRPr lang="en-US"/>
        </a:p>
      </dgm:t>
    </dgm:pt>
    <dgm:pt modelId="{AB5E94E8-F8D7-44F9-9CE5-7156C2788C7E}" type="sibTrans" cxnId="{DB54CB06-AC0D-446B-94B9-CEA5E6C49340}">
      <dgm:prSet/>
      <dgm:spPr/>
      <dgm:t>
        <a:bodyPr/>
        <a:lstStyle/>
        <a:p>
          <a:endParaRPr lang="en-US"/>
        </a:p>
      </dgm:t>
    </dgm:pt>
    <dgm:pt modelId="{30F27EF6-A173-4AF8-A95B-FD0E34FE1457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300" dirty="0"/>
            <a:t>Data migration from legacy systems</a:t>
          </a:r>
        </a:p>
      </dgm:t>
    </dgm:pt>
    <dgm:pt modelId="{AF50722A-FFFA-437B-957B-641FB1653364}" type="parTrans" cxnId="{5546C958-554F-4A8B-915F-C875023AE46D}">
      <dgm:prSet/>
      <dgm:spPr/>
      <dgm:t>
        <a:bodyPr/>
        <a:lstStyle/>
        <a:p>
          <a:endParaRPr lang="en-US"/>
        </a:p>
      </dgm:t>
    </dgm:pt>
    <dgm:pt modelId="{A2773803-CBE2-4915-9EE0-74CDC221CAEA}" type="sibTrans" cxnId="{5546C958-554F-4A8B-915F-C875023AE46D}">
      <dgm:prSet/>
      <dgm:spPr/>
      <dgm:t>
        <a:bodyPr/>
        <a:lstStyle/>
        <a:p>
          <a:endParaRPr lang="en-US"/>
        </a:p>
      </dgm:t>
    </dgm:pt>
    <dgm:pt modelId="{71E01CF6-2146-46F2-AD47-5F0A95090F0C}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300" dirty="0"/>
            <a:t>Copy configuration – same environment</a:t>
          </a:r>
        </a:p>
      </dgm:t>
    </dgm:pt>
    <dgm:pt modelId="{3F416138-E4B3-4B17-8564-EE06BBD4F048}" type="parTrans" cxnId="{E369A2EA-3F2E-4E5E-8D57-EBB9FBDEF529}">
      <dgm:prSet/>
      <dgm:spPr/>
      <dgm:t>
        <a:bodyPr/>
        <a:lstStyle/>
        <a:p>
          <a:endParaRPr lang="en-US"/>
        </a:p>
      </dgm:t>
    </dgm:pt>
    <dgm:pt modelId="{70580D6B-04EA-4DAE-8C63-5D36A52A8983}" type="sibTrans" cxnId="{E369A2EA-3F2E-4E5E-8D57-EBB9FBDEF529}">
      <dgm:prSet/>
      <dgm:spPr/>
      <dgm:t>
        <a:bodyPr/>
        <a:lstStyle/>
        <a:p>
          <a:endParaRPr lang="en-US"/>
        </a:p>
      </dgm:t>
    </dgm:pt>
    <dgm:pt modelId="{0214EB69-056D-4FB0-9F06-2A1B5C916622}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300" dirty="0"/>
            <a:t>Copy data between environments</a:t>
          </a:r>
        </a:p>
      </dgm:t>
    </dgm:pt>
    <dgm:pt modelId="{965819DA-450A-48D2-9AE8-C224103E07B0}" type="parTrans" cxnId="{9FEF1ED2-06DE-4B3C-88DB-591EFDE021AF}">
      <dgm:prSet/>
      <dgm:spPr/>
      <dgm:t>
        <a:bodyPr/>
        <a:lstStyle/>
        <a:p>
          <a:endParaRPr lang="en-US"/>
        </a:p>
      </dgm:t>
    </dgm:pt>
    <dgm:pt modelId="{0A849006-8995-4D99-BEF0-11955C56A618}" type="sibTrans" cxnId="{9FEF1ED2-06DE-4B3C-88DB-591EFDE021AF}">
      <dgm:prSet/>
      <dgm:spPr/>
      <dgm:t>
        <a:bodyPr/>
        <a:lstStyle/>
        <a:p>
          <a:endParaRPr lang="en-US"/>
        </a:p>
      </dgm:t>
    </dgm:pt>
    <dgm:pt modelId="{1005C430-028B-472E-9235-689F737C9739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300" dirty="0"/>
            <a:t>Integrations with other systems</a:t>
          </a:r>
        </a:p>
      </dgm:t>
    </dgm:pt>
    <dgm:pt modelId="{AA34D1A7-3946-4507-94A1-51DB3BAF97F3}" type="parTrans" cxnId="{4B2CB6FC-95CB-419F-B96F-BCBA5FAE1DB9}">
      <dgm:prSet/>
      <dgm:spPr/>
      <dgm:t>
        <a:bodyPr/>
        <a:lstStyle/>
        <a:p>
          <a:endParaRPr lang="en-US"/>
        </a:p>
      </dgm:t>
    </dgm:pt>
    <dgm:pt modelId="{E79BB9E9-C773-49E4-B71A-B74C8AD8C7CA}" type="sibTrans" cxnId="{4B2CB6FC-95CB-419F-B96F-BCBA5FAE1DB9}">
      <dgm:prSet/>
      <dgm:spPr/>
      <dgm:t>
        <a:bodyPr/>
        <a:lstStyle/>
        <a:p>
          <a:endParaRPr lang="en-US"/>
        </a:p>
      </dgm:t>
    </dgm:pt>
    <dgm:pt modelId="{6A063021-1C9D-4E90-9644-324DC17CF2BF}" type="pres">
      <dgm:prSet presAssocID="{C80DDE79-4882-4C89-BC56-9C62C6AB547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D6E0F1-5C6E-4EA5-87F0-C00779569D7B}" type="pres">
      <dgm:prSet presAssocID="{46959422-4FC7-4136-999A-E854DEDF2E08}" presName="parentText" presStyleLbl="node1" presStyleIdx="0" presStyleCnt="5" custLinFactNeighborY="301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9C4806-DA32-46AA-9FED-AA445D4ED0A3}" type="pres">
      <dgm:prSet presAssocID="{AB5E94E8-F8D7-44F9-9CE5-7156C2788C7E}" presName="spacer" presStyleCnt="0"/>
      <dgm:spPr/>
    </dgm:pt>
    <dgm:pt modelId="{FDA3F198-E40A-452B-830B-0F43580BD3AE}" type="pres">
      <dgm:prSet presAssocID="{30F27EF6-A173-4AF8-A95B-FD0E34FE145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102CFA-9099-413F-9638-83CA0B10D44E}" type="pres">
      <dgm:prSet presAssocID="{A2773803-CBE2-4915-9EE0-74CDC221CAEA}" presName="spacer" presStyleCnt="0"/>
      <dgm:spPr/>
    </dgm:pt>
    <dgm:pt modelId="{27699518-15E1-4CCC-816C-B53CCE339300}" type="pres">
      <dgm:prSet presAssocID="{71E01CF6-2146-46F2-AD47-5F0A95090F0C}" presName="parentText" presStyleLbl="node1" presStyleIdx="2" presStyleCnt="5" custLinFactNeighborY="-2666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BB5260-86AE-4CB0-9E60-F4EDCA498FBC}" type="pres">
      <dgm:prSet presAssocID="{70580D6B-04EA-4DAE-8C63-5D36A52A8983}" presName="spacer" presStyleCnt="0"/>
      <dgm:spPr/>
    </dgm:pt>
    <dgm:pt modelId="{65889DB3-4B69-48EC-9418-3963E7199B0C}" type="pres">
      <dgm:prSet presAssocID="{0214EB69-056D-4FB0-9F06-2A1B5C916622}" presName="parentText" presStyleLbl="node1" presStyleIdx="3" presStyleCnt="5" custLinFactNeighborY="-641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74C63-8B74-44F3-9418-611A8F20B751}" type="pres">
      <dgm:prSet presAssocID="{0A849006-8995-4D99-BEF0-11955C56A618}" presName="spacer" presStyleCnt="0"/>
      <dgm:spPr/>
    </dgm:pt>
    <dgm:pt modelId="{3CCB95FB-725F-455C-B372-5DA4C4A8B0F4}" type="pres">
      <dgm:prSet presAssocID="{1005C430-028B-472E-9235-689F737C9739}" presName="parentText" presStyleLbl="node1" presStyleIdx="4" presStyleCnt="5" custLinFactY="-567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EF1ED2-06DE-4B3C-88DB-591EFDE021AF}" srcId="{C80DDE79-4882-4C89-BC56-9C62C6AB5472}" destId="{0214EB69-056D-4FB0-9F06-2A1B5C916622}" srcOrd="3" destOrd="0" parTransId="{965819DA-450A-48D2-9AE8-C224103E07B0}" sibTransId="{0A849006-8995-4D99-BEF0-11955C56A618}"/>
    <dgm:cxn modelId="{E4717EB2-B80A-4894-B5C6-6850D6492896}" type="presOf" srcId="{71E01CF6-2146-46F2-AD47-5F0A95090F0C}" destId="{27699518-15E1-4CCC-816C-B53CCE339300}" srcOrd="0" destOrd="0" presId="urn:microsoft.com/office/officeart/2005/8/layout/vList2"/>
    <dgm:cxn modelId="{5546C958-554F-4A8B-915F-C875023AE46D}" srcId="{C80DDE79-4882-4C89-BC56-9C62C6AB5472}" destId="{30F27EF6-A173-4AF8-A95B-FD0E34FE1457}" srcOrd="1" destOrd="0" parTransId="{AF50722A-FFFA-437B-957B-641FB1653364}" sibTransId="{A2773803-CBE2-4915-9EE0-74CDC221CAEA}"/>
    <dgm:cxn modelId="{E369A2EA-3F2E-4E5E-8D57-EBB9FBDEF529}" srcId="{C80DDE79-4882-4C89-BC56-9C62C6AB5472}" destId="{71E01CF6-2146-46F2-AD47-5F0A95090F0C}" srcOrd="2" destOrd="0" parTransId="{3F416138-E4B3-4B17-8564-EE06BBD4F048}" sibTransId="{70580D6B-04EA-4DAE-8C63-5D36A52A8983}"/>
    <dgm:cxn modelId="{4B2CB6FC-95CB-419F-B96F-BCBA5FAE1DB9}" srcId="{C80DDE79-4882-4C89-BC56-9C62C6AB5472}" destId="{1005C430-028B-472E-9235-689F737C9739}" srcOrd="4" destOrd="0" parTransId="{AA34D1A7-3946-4507-94A1-51DB3BAF97F3}" sibTransId="{E79BB9E9-C773-49E4-B71A-B74C8AD8C7CA}"/>
    <dgm:cxn modelId="{3F665475-7324-4083-96BA-B19F446F28A2}" type="presOf" srcId="{1005C430-028B-472E-9235-689F737C9739}" destId="{3CCB95FB-725F-455C-B372-5DA4C4A8B0F4}" srcOrd="0" destOrd="0" presId="urn:microsoft.com/office/officeart/2005/8/layout/vList2"/>
    <dgm:cxn modelId="{9621DB9E-6D73-4BE4-A7C8-F437F6D5F23A}" type="presOf" srcId="{C80DDE79-4882-4C89-BC56-9C62C6AB5472}" destId="{6A063021-1C9D-4E90-9644-324DC17CF2BF}" srcOrd="0" destOrd="0" presId="urn:microsoft.com/office/officeart/2005/8/layout/vList2"/>
    <dgm:cxn modelId="{62F8EF54-3989-4A5C-9E6F-F5FFE3CC4E19}" type="presOf" srcId="{30F27EF6-A173-4AF8-A95B-FD0E34FE1457}" destId="{FDA3F198-E40A-452B-830B-0F43580BD3AE}" srcOrd="0" destOrd="0" presId="urn:microsoft.com/office/officeart/2005/8/layout/vList2"/>
    <dgm:cxn modelId="{205CF5C1-3062-427F-BECA-09D7FAB3DB61}" type="presOf" srcId="{0214EB69-056D-4FB0-9F06-2A1B5C916622}" destId="{65889DB3-4B69-48EC-9418-3963E7199B0C}" srcOrd="0" destOrd="0" presId="urn:microsoft.com/office/officeart/2005/8/layout/vList2"/>
    <dgm:cxn modelId="{DB54CB06-AC0D-446B-94B9-CEA5E6C49340}" srcId="{C80DDE79-4882-4C89-BC56-9C62C6AB5472}" destId="{46959422-4FC7-4136-999A-E854DEDF2E08}" srcOrd="0" destOrd="0" parTransId="{2F27B2CD-C0C0-422D-9CB3-4819C0E85DB5}" sibTransId="{AB5E94E8-F8D7-44F9-9CE5-7156C2788C7E}"/>
    <dgm:cxn modelId="{8B9697A0-E33B-416E-98CA-34A8AF0CEBDE}" type="presOf" srcId="{46959422-4FC7-4136-999A-E854DEDF2E08}" destId="{1DD6E0F1-5C6E-4EA5-87F0-C00779569D7B}" srcOrd="0" destOrd="0" presId="urn:microsoft.com/office/officeart/2005/8/layout/vList2"/>
    <dgm:cxn modelId="{EE7F0FAE-AD10-44DA-BE0A-978B858F5B86}" type="presParOf" srcId="{6A063021-1C9D-4E90-9644-324DC17CF2BF}" destId="{1DD6E0F1-5C6E-4EA5-87F0-C00779569D7B}" srcOrd="0" destOrd="0" presId="urn:microsoft.com/office/officeart/2005/8/layout/vList2"/>
    <dgm:cxn modelId="{3D3ABBDB-7CAC-4404-8F32-D9BFC72F6ECD}" type="presParOf" srcId="{6A063021-1C9D-4E90-9644-324DC17CF2BF}" destId="{8C9C4806-DA32-46AA-9FED-AA445D4ED0A3}" srcOrd="1" destOrd="0" presId="urn:microsoft.com/office/officeart/2005/8/layout/vList2"/>
    <dgm:cxn modelId="{7303F4A2-0120-43A4-AB02-868C64D75B60}" type="presParOf" srcId="{6A063021-1C9D-4E90-9644-324DC17CF2BF}" destId="{FDA3F198-E40A-452B-830B-0F43580BD3AE}" srcOrd="2" destOrd="0" presId="urn:microsoft.com/office/officeart/2005/8/layout/vList2"/>
    <dgm:cxn modelId="{DBC0C699-ED34-4FEA-9507-F25605F191B0}" type="presParOf" srcId="{6A063021-1C9D-4E90-9644-324DC17CF2BF}" destId="{2C102CFA-9099-413F-9638-83CA0B10D44E}" srcOrd="3" destOrd="0" presId="urn:microsoft.com/office/officeart/2005/8/layout/vList2"/>
    <dgm:cxn modelId="{838C4AED-B8EC-4D65-92B0-24E7C3F8C33F}" type="presParOf" srcId="{6A063021-1C9D-4E90-9644-324DC17CF2BF}" destId="{27699518-15E1-4CCC-816C-B53CCE339300}" srcOrd="4" destOrd="0" presId="urn:microsoft.com/office/officeart/2005/8/layout/vList2"/>
    <dgm:cxn modelId="{BE7D2199-0415-4316-9D7D-C54CD9B2F0FC}" type="presParOf" srcId="{6A063021-1C9D-4E90-9644-324DC17CF2BF}" destId="{D6BB5260-86AE-4CB0-9E60-F4EDCA498FBC}" srcOrd="5" destOrd="0" presId="urn:microsoft.com/office/officeart/2005/8/layout/vList2"/>
    <dgm:cxn modelId="{9B077D01-78E7-4068-918A-8EE4B7877FC7}" type="presParOf" srcId="{6A063021-1C9D-4E90-9644-324DC17CF2BF}" destId="{65889DB3-4B69-48EC-9418-3963E7199B0C}" srcOrd="6" destOrd="0" presId="urn:microsoft.com/office/officeart/2005/8/layout/vList2"/>
    <dgm:cxn modelId="{0F57F13A-DA47-4A4C-B013-472B0B952A0F}" type="presParOf" srcId="{6A063021-1C9D-4E90-9644-324DC17CF2BF}" destId="{B1174C63-8B74-44F3-9418-611A8F20B751}" srcOrd="7" destOrd="0" presId="urn:microsoft.com/office/officeart/2005/8/layout/vList2"/>
    <dgm:cxn modelId="{BD5F28D6-1231-4AEB-BD94-16C3204C00AC}" type="presParOf" srcId="{6A063021-1C9D-4E90-9644-324DC17CF2BF}" destId="{3CCB95FB-725F-455C-B372-5DA4C4A8B0F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C979B8-8040-45C5-80D8-6F6484F4CB8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293663C-8BFD-4714-8A0C-9F2254BE02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Between instances</a:t>
          </a:r>
        </a:p>
      </dgm:t>
    </dgm:pt>
    <dgm:pt modelId="{EEF8C658-00D5-4736-94F2-B8C5E20806D8}" type="parTrans" cxnId="{7BD357B2-B345-486C-9173-55EC80DE320F}">
      <dgm:prSet/>
      <dgm:spPr/>
      <dgm:t>
        <a:bodyPr/>
        <a:lstStyle/>
        <a:p>
          <a:endParaRPr lang="en-US"/>
        </a:p>
      </dgm:t>
    </dgm:pt>
    <dgm:pt modelId="{28BD1323-F992-4DC4-9FFA-818ACB258D6B}" type="sibTrans" cxnId="{7BD357B2-B345-486C-9173-55EC80DE320F}">
      <dgm:prSet/>
      <dgm:spPr/>
      <dgm:t>
        <a:bodyPr/>
        <a:lstStyle/>
        <a:p>
          <a:endParaRPr lang="en-US"/>
        </a:p>
      </dgm:t>
    </dgm:pt>
    <dgm:pt modelId="{DAAB804F-A26C-41FE-9ECD-3357AE7FD8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Same Instance</a:t>
          </a:r>
        </a:p>
      </dgm:t>
    </dgm:pt>
    <dgm:pt modelId="{253E5EAB-B510-4FE3-AC4C-006180B2C9BD}" type="parTrans" cxnId="{50240F2A-F333-46F9-BC4F-83C67E4015AF}">
      <dgm:prSet/>
      <dgm:spPr/>
      <dgm:t>
        <a:bodyPr/>
        <a:lstStyle/>
        <a:p>
          <a:endParaRPr lang="en-US"/>
        </a:p>
      </dgm:t>
    </dgm:pt>
    <dgm:pt modelId="{5C159BFB-CF9C-4E9D-9EFE-2E04EF6B22AD}" type="sibTrans" cxnId="{50240F2A-F333-46F9-BC4F-83C67E4015AF}">
      <dgm:prSet/>
      <dgm:spPr/>
      <dgm:t>
        <a:bodyPr/>
        <a:lstStyle/>
        <a:p>
          <a:endParaRPr lang="en-US"/>
        </a:p>
      </dgm:t>
    </dgm:pt>
    <dgm:pt modelId="{49DC8DF4-E0D3-464E-AF29-F2092B8C6836}" type="pres">
      <dgm:prSet presAssocID="{F7C979B8-8040-45C5-80D8-6F6484F4CB8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B97E35-8A62-434C-B8CB-94CD56A043A4}" type="pres">
      <dgm:prSet presAssocID="{8293663C-8BFD-4714-8A0C-9F2254BE029B}" presName="compNode" presStyleCnt="0"/>
      <dgm:spPr/>
    </dgm:pt>
    <dgm:pt modelId="{C50F66B4-C11E-4E03-B6C7-C61443532525}" type="pres">
      <dgm:prSet presAssocID="{8293663C-8BFD-4714-8A0C-9F2254BE029B}" presName="iconBgRect" presStyleLbl="bgShp" presStyleIdx="0" presStyleCnt="2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</dgm:pt>
    <dgm:pt modelId="{AAF9AE5D-D43F-4BC5-B650-68711B4DA667}" type="pres">
      <dgm:prSet presAssocID="{8293663C-8BFD-4714-8A0C-9F2254BE029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6A5B823-42DD-4142-9EFD-92B7D9F6AFD0}" type="pres">
      <dgm:prSet presAssocID="{8293663C-8BFD-4714-8A0C-9F2254BE029B}" presName="spaceRect" presStyleCnt="0"/>
      <dgm:spPr/>
    </dgm:pt>
    <dgm:pt modelId="{D63E753B-FB53-41F5-8C66-1435D1F6B50C}" type="pres">
      <dgm:prSet presAssocID="{8293663C-8BFD-4714-8A0C-9F2254BE029B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48CFCD8-52E3-4D92-9857-A499AA0C7FCD}" type="pres">
      <dgm:prSet presAssocID="{28BD1323-F992-4DC4-9FFA-818ACB258D6B}" presName="sibTrans" presStyleCnt="0"/>
      <dgm:spPr/>
    </dgm:pt>
    <dgm:pt modelId="{0D8C69C3-3C78-4F5A-A9CB-3E4E83121FE9}" type="pres">
      <dgm:prSet presAssocID="{DAAB804F-A26C-41FE-9ECD-3357AE7FD84D}" presName="compNode" presStyleCnt="0"/>
      <dgm:spPr/>
    </dgm:pt>
    <dgm:pt modelId="{AAAD24C1-7198-4C7B-BD33-AF70FA1C2BDF}" type="pres">
      <dgm:prSet presAssocID="{DAAB804F-A26C-41FE-9ECD-3357AE7FD84D}" presName="iconBgRect" presStyleLbl="bgShp" presStyleIdx="1" presStyleCnt="2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77D97564-9A8F-4507-9815-2C951F0746DF}" type="pres">
      <dgm:prSet presAssocID="{DAAB804F-A26C-41FE-9ECD-3357AE7FD84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AC2DE4B-EDA0-4BFC-8BAE-4FCC2FEF903B}" type="pres">
      <dgm:prSet presAssocID="{DAAB804F-A26C-41FE-9ECD-3357AE7FD84D}" presName="spaceRect" presStyleCnt="0"/>
      <dgm:spPr/>
    </dgm:pt>
    <dgm:pt modelId="{304D5022-B9FB-4169-B6C1-CA9F8774881E}" type="pres">
      <dgm:prSet presAssocID="{DAAB804F-A26C-41FE-9ECD-3357AE7FD84D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A886EF-3D4A-430B-85D2-6639DA5F0D7B}" type="presOf" srcId="{F7C979B8-8040-45C5-80D8-6F6484F4CB89}" destId="{49DC8DF4-E0D3-464E-AF29-F2092B8C6836}" srcOrd="0" destOrd="0" presId="urn:microsoft.com/office/officeart/2018/5/layout/IconCircleLabelList"/>
    <dgm:cxn modelId="{733B9D48-6378-4950-8DF8-9224162F0A45}" type="presOf" srcId="{8293663C-8BFD-4714-8A0C-9F2254BE029B}" destId="{D63E753B-FB53-41F5-8C66-1435D1F6B50C}" srcOrd="0" destOrd="0" presId="urn:microsoft.com/office/officeart/2018/5/layout/IconCircleLabelList"/>
    <dgm:cxn modelId="{50240F2A-F333-46F9-BC4F-83C67E4015AF}" srcId="{F7C979B8-8040-45C5-80D8-6F6484F4CB89}" destId="{DAAB804F-A26C-41FE-9ECD-3357AE7FD84D}" srcOrd="1" destOrd="0" parTransId="{253E5EAB-B510-4FE3-AC4C-006180B2C9BD}" sibTransId="{5C159BFB-CF9C-4E9D-9EFE-2E04EF6B22AD}"/>
    <dgm:cxn modelId="{2D009D3D-BE5B-4E4E-A25D-4769EB318DC1}" type="presOf" srcId="{DAAB804F-A26C-41FE-9ECD-3357AE7FD84D}" destId="{304D5022-B9FB-4169-B6C1-CA9F8774881E}" srcOrd="0" destOrd="0" presId="urn:microsoft.com/office/officeart/2018/5/layout/IconCircleLabelList"/>
    <dgm:cxn modelId="{7BD357B2-B345-486C-9173-55EC80DE320F}" srcId="{F7C979B8-8040-45C5-80D8-6F6484F4CB89}" destId="{8293663C-8BFD-4714-8A0C-9F2254BE029B}" srcOrd="0" destOrd="0" parTransId="{EEF8C658-00D5-4736-94F2-B8C5E20806D8}" sibTransId="{28BD1323-F992-4DC4-9FFA-818ACB258D6B}"/>
    <dgm:cxn modelId="{53B72CA7-47D3-4A8E-80A3-919BBB1DDEAF}" type="presParOf" srcId="{49DC8DF4-E0D3-464E-AF29-F2092B8C6836}" destId="{51B97E35-8A62-434C-B8CB-94CD56A043A4}" srcOrd="0" destOrd="0" presId="urn:microsoft.com/office/officeart/2018/5/layout/IconCircleLabelList"/>
    <dgm:cxn modelId="{FAE7CD41-474A-40EC-970B-C94D9841D280}" type="presParOf" srcId="{51B97E35-8A62-434C-B8CB-94CD56A043A4}" destId="{C50F66B4-C11E-4E03-B6C7-C61443532525}" srcOrd="0" destOrd="0" presId="urn:microsoft.com/office/officeart/2018/5/layout/IconCircleLabelList"/>
    <dgm:cxn modelId="{DC377C42-ABE2-4864-8829-39C53CD1938A}" type="presParOf" srcId="{51B97E35-8A62-434C-B8CB-94CD56A043A4}" destId="{AAF9AE5D-D43F-4BC5-B650-68711B4DA667}" srcOrd="1" destOrd="0" presId="urn:microsoft.com/office/officeart/2018/5/layout/IconCircleLabelList"/>
    <dgm:cxn modelId="{7C94F434-63C8-4003-8EA0-AACFB8C6402F}" type="presParOf" srcId="{51B97E35-8A62-434C-B8CB-94CD56A043A4}" destId="{B6A5B823-42DD-4142-9EFD-92B7D9F6AFD0}" srcOrd="2" destOrd="0" presId="urn:microsoft.com/office/officeart/2018/5/layout/IconCircleLabelList"/>
    <dgm:cxn modelId="{DDA6DA7E-DF91-4837-8D2E-EDE40B90D383}" type="presParOf" srcId="{51B97E35-8A62-434C-B8CB-94CD56A043A4}" destId="{D63E753B-FB53-41F5-8C66-1435D1F6B50C}" srcOrd="3" destOrd="0" presId="urn:microsoft.com/office/officeart/2018/5/layout/IconCircleLabelList"/>
    <dgm:cxn modelId="{9D901C4F-0372-4385-80E4-81043CCDA70B}" type="presParOf" srcId="{49DC8DF4-E0D3-464E-AF29-F2092B8C6836}" destId="{548CFCD8-52E3-4D92-9857-A499AA0C7FCD}" srcOrd="1" destOrd="0" presId="urn:microsoft.com/office/officeart/2018/5/layout/IconCircleLabelList"/>
    <dgm:cxn modelId="{2BD08142-87C9-42F9-BF58-AC3EE1863A0D}" type="presParOf" srcId="{49DC8DF4-E0D3-464E-AF29-F2092B8C6836}" destId="{0D8C69C3-3C78-4F5A-A9CB-3E4E83121FE9}" srcOrd="2" destOrd="0" presId="urn:microsoft.com/office/officeart/2018/5/layout/IconCircleLabelList"/>
    <dgm:cxn modelId="{9F1088F9-E68C-4D5A-98B5-1D7E34B21F99}" type="presParOf" srcId="{0D8C69C3-3C78-4F5A-A9CB-3E4E83121FE9}" destId="{AAAD24C1-7198-4C7B-BD33-AF70FA1C2BDF}" srcOrd="0" destOrd="0" presId="urn:microsoft.com/office/officeart/2018/5/layout/IconCircleLabelList"/>
    <dgm:cxn modelId="{352DE29F-0733-4679-AA49-8FA95031425A}" type="presParOf" srcId="{0D8C69C3-3C78-4F5A-A9CB-3E4E83121FE9}" destId="{77D97564-9A8F-4507-9815-2C951F0746DF}" srcOrd="1" destOrd="0" presId="urn:microsoft.com/office/officeart/2018/5/layout/IconCircleLabelList"/>
    <dgm:cxn modelId="{37D29A25-09CF-4502-BF32-253E603FD367}" type="presParOf" srcId="{0D8C69C3-3C78-4F5A-A9CB-3E4E83121FE9}" destId="{FAC2DE4B-EDA0-4BFC-8BAE-4FCC2FEF903B}" srcOrd="2" destOrd="0" presId="urn:microsoft.com/office/officeart/2018/5/layout/IconCircleLabelList"/>
    <dgm:cxn modelId="{B9032452-92CE-46C3-8DCB-677E29ED20C1}" type="presParOf" srcId="{0D8C69C3-3C78-4F5A-A9CB-3E4E83121FE9}" destId="{304D5022-B9FB-4169-B6C1-CA9F8774881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0DDE79-4882-4C89-BC56-9C62C6AB547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6959422-4FC7-4136-999A-E854DEDF2E08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/>
            <a:t>New environment provisioning</a:t>
          </a:r>
        </a:p>
      </dgm:t>
    </dgm:pt>
    <dgm:pt modelId="{2F27B2CD-C0C0-422D-9CB3-4819C0E85DB5}" type="parTrans" cxnId="{DB54CB06-AC0D-446B-94B9-CEA5E6C49340}">
      <dgm:prSet/>
      <dgm:spPr/>
      <dgm:t>
        <a:bodyPr/>
        <a:lstStyle/>
        <a:p>
          <a:endParaRPr lang="en-US"/>
        </a:p>
      </dgm:t>
    </dgm:pt>
    <dgm:pt modelId="{AB5E94E8-F8D7-44F9-9CE5-7156C2788C7E}" type="sibTrans" cxnId="{DB54CB06-AC0D-446B-94B9-CEA5E6C49340}">
      <dgm:prSet/>
      <dgm:spPr/>
      <dgm:t>
        <a:bodyPr/>
        <a:lstStyle/>
        <a:p>
          <a:endParaRPr lang="en-US"/>
        </a:p>
      </dgm:t>
    </dgm:pt>
    <dgm:pt modelId="{30F27EF6-A173-4AF8-A95B-FD0E34FE1457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/>
            <a:t>Code Package Deployment</a:t>
          </a:r>
        </a:p>
      </dgm:t>
    </dgm:pt>
    <dgm:pt modelId="{AF50722A-FFFA-437B-957B-641FB1653364}" type="parTrans" cxnId="{5546C958-554F-4A8B-915F-C875023AE46D}">
      <dgm:prSet/>
      <dgm:spPr/>
      <dgm:t>
        <a:bodyPr/>
        <a:lstStyle/>
        <a:p>
          <a:endParaRPr lang="en-US"/>
        </a:p>
      </dgm:t>
    </dgm:pt>
    <dgm:pt modelId="{A2773803-CBE2-4915-9EE0-74CDC221CAEA}" type="sibTrans" cxnId="{5546C958-554F-4A8B-915F-C875023AE46D}">
      <dgm:prSet/>
      <dgm:spPr/>
      <dgm:t>
        <a:bodyPr/>
        <a:lstStyle/>
        <a:p>
          <a:endParaRPr lang="en-US"/>
        </a:p>
      </dgm:t>
    </dgm:pt>
    <dgm:pt modelId="{71E01CF6-2146-46F2-AD47-5F0A95090F0C}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/>
            <a:t>Configuration</a:t>
          </a:r>
          <a:r>
            <a:rPr lang="en-US" sz="2300" dirty="0"/>
            <a:t> Keys</a:t>
          </a:r>
        </a:p>
      </dgm:t>
    </dgm:pt>
    <dgm:pt modelId="{3F416138-E4B3-4B17-8564-EE06BBD4F048}" type="parTrans" cxnId="{E369A2EA-3F2E-4E5E-8D57-EBB9FBDEF529}">
      <dgm:prSet/>
      <dgm:spPr/>
      <dgm:t>
        <a:bodyPr/>
        <a:lstStyle/>
        <a:p>
          <a:endParaRPr lang="en-US"/>
        </a:p>
      </dgm:t>
    </dgm:pt>
    <dgm:pt modelId="{70580D6B-04EA-4DAE-8C63-5D36A52A8983}" type="sibTrans" cxnId="{E369A2EA-3F2E-4E5E-8D57-EBB9FBDEF529}">
      <dgm:prSet/>
      <dgm:spPr/>
      <dgm:t>
        <a:bodyPr/>
        <a:lstStyle/>
        <a:p>
          <a:endParaRPr lang="en-US"/>
        </a:p>
      </dgm:t>
    </dgm:pt>
    <dgm:pt modelId="{0214EB69-056D-4FB0-9F06-2A1B5C916622}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/>
            <a:t>Development of new entity</a:t>
          </a:r>
        </a:p>
      </dgm:t>
    </dgm:pt>
    <dgm:pt modelId="{965819DA-450A-48D2-9AE8-C224103E07B0}" type="parTrans" cxnId="{9FEF1ED2-06DE-4B3C-88DB-591EFDE021AF}">
      <dgm:prSet/>
      <dgm:spPr/>
      <dgm:t>
        <a:bodyPr/>
        <a:lstStyle/>
        <a:p>
          <a:endParaRPr lang="en-US"/>
        </a:p>
      </dgm:t>
    </dgm:pt>
    <dgm:pt modelId="{0A849006-8995-4D99-BEF0-11955C56A618}" type="sibTrans" cxnId="{9FEF1ED2-06DE-4B3C-88DB-591EFDE021AF}">
      <dgm:prSet/>
      <dgm:spPr/>
      <dgm:t>
        <a:bodyPr/>
        <a:lstStyle/>
        <a:p>
          <a:endParaRPr lang="en-US"/>
        </a:p>
      </dgm:t>
    </dgm:pt>
    <dgm:pt modelId="{6A063021-1C9D-4E90-9644-324DC17CF2BF}" type="pres">
      <dgm:prSet presAssocID="{C80DDE79-4882-4C89-BC56-9C62C6AB547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D6E0F1-5C6E-4EA5-87F0-C00779569D7B}" type="pres">
      <dgm:prSet presAssocID="{46959422-4FC7-4136-999A-E854DEDF2E08}" presName="parentText" presStyleLbl="node1" presStyleIdx="0" presStyleCnt="4" custLinFactNeighborY="301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9C4806-DA32-46AA-9FED-AA445D4ED0A3}" type="pres">
      <dgm:prSet presAssocID="{AB5E94E8-F8D7-44F9-9CE5-7156C2788C7E}" presName="spacer" presStyleCnt="0"/>
      <dgm:spPr/>
    </dgm:pt>
    <dgm:pt modelId="{FDA3F198-E40A-452B-830B-0F43580BD3AE}" type="pres">
      <dgm:prSet presAssocID="{30F27EF6-A173-4AF8-A95B-FD0E34FE145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102CFA-9099-413F-9638-83CA0B10D44E}" type="pres">
      <dgm:prSet presAssocID="{A2773803-CBE2-4915-9EE0-74CDC221CAEA}" presName="spacer" presStyleCnt="0"/>
      <dgm:spPr/>
    </dgm:pt>
    <dgm:pt modelId="{27699518-15E1-4CCC-816C-B53CCE339300}" type="pres">
      <dgm:prSet presAssocID="{71E01CF6-2146-46F2-AD47-5F0A95090F0C}" presName="parentText" presStyleLbl="node1" presStyleIdx="2" presStyleCnt="4" custLinFactNeighborY="-2666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BB5260-86AE-4CB0-9E60-F4EDCA498FBC}" type="pres">
      <dgm:prSet presAssocID="{70580D6B-04EA-4DAE-8C63-5D36A52A8983}" presName="spacer" presStyleCnt="0"/>
      <dgm:spPr/>
    </dgm:pt>
    <dgm:pt modelId="{65889DB3-4B69-48EC-9418-3963E7199B0C}" type="pres">
      <dgm:prSet presAssocID="{0214EB69-056D-4FB0-9F06-2A1B5C916622}" presName="parentText" presStyleLbl="node1" presStyleIdx="3" presStyleCnt="4" custLinFactNeighborY="-641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EF1ED2-06DE-4B3C-88DB-591EFDE021AF}" srcId="{C80DDE79-4882-4C89-BC56-9C62C6AB5472}" destId="{0214EB69-056D-4FB0-9F06-2A1B5C916622}" srcOrd="3" destOrd="0" parTransId="{965819DA-450A-48D2-9AE8-C224103E07B0}" sibTransId="{0A849006-8995-4D99-BEF0-11955C56A618}"/>
    <dgm:cxn modelId="{E4717EB2-B80A-4894-B5C6-6850D6492896}" type="presOf" srcId="{71E01CF6-2146-46F2-AD47-5F0A95090F0C}" destId="{27699518-15E1-4CCC-816C-B53CCE339300}" srcOrd="0" destOrd="0" presId="urn:microsoft.com/office/officeart/2005/8/layout/vList2"/>
    <dgm:cxn modelId="{5546C958-554F-4A8B-915F-C875023AE46D}" srcId="{C80DDE79-4882-4C89-BC56-9C62C6AB5472}" destId="{30F27EF6-A173-4AF8-A95B-FD0E34FE1457}" srcOrd="1" destOrd="0" parTransId="{AF50722A-FFFA-437B-957B-641FB1653364}" sibTransId="{A2773803-CBE2-4915-9EE0-74CDC221CAEA}"/>
    <dgm:cxn modelId="{E369A2EA-3F2E-4E5E-8D57-EBB9FBDEF529}" srcId="{C80DDE79-4882-4C89-BC56-9C62C6AB5472}" destId="{71E01CF6-2146-46F2-AD47-5F0A95090F0C}" srcOrd="2" destOrd="0" parTransId="{3F416138-E4B3-4B17-8564-EE06BBD4F048}" sibTransId="{70580D6B-04EA-4DAE-8C63-5D36A52A8983}"/>
    <dgm:cxn modelId="{9621DB9E-6D73-4BE4-A7C8-F437F6D5F23A}" type="presOf" srcId="{C80DDE79-4882-4C89-BC56-9C62C6AB5472}" destId="{6A063021-1C9D-4E90-9644-324DC17CF2BF}" srcOrd="0" destOrd="0" presId="urn:microsoft.com/office/officeart/2005/8/layout/vList2"/>
    <dgm:cxn modelId="{62F8EF54-3989-4A5C-9E6F-F5FFE3CC4E19}" type="presOf" srcId="{30F27EF6-A173-4AF8-A95B-FD0E34FE1457}" destId="{FDA3F198-E40A-452B-830B-0F43580BD3AE}" srcOrd="0" destOrd="0" presId="urn:microsoft.com/office/officeart/2005/8/layout/vList2"/>
    <dgm:cxn modelId="{205CF5C1-3062-427F-BECA-09D7FAB3DB61}" type="presOf" srcId="{0214EB69-056D-4FB0-9F06-2A1B5C916622}" destId="{65889DB3-4B69-48EC-9418-3963E7199B0C}" srcOrd="0" destOrd="0" presId="urn:microsoft.com/office/officeart/2005/8/layout/vList2"/>
    <dgm:cxn modelId="{DB54CB06-AC0D-446B-94B9-CEA5E6C49340}" srcId="{C80DDE79-4882-4C89-BC56-9C62C6AB5472}" destId="{46959422-4FC7-4136-999A-E854DEDF2E08}" srcOrd="0" destOrd="0" parTransId="{2F27B2CD-C0C0-422D-9CB3-4819C0E85DB5}" sibTransId="{AB5E94E8-F8D7-44F9-9CE5-7156C2788C7E}"/>
    <dgm:cxn modelId="{8B9697A0-E33B-416E-98CA-34A8AF0CEBDE}" type="presOf" srcId="{46959422-4FC7-4136-999A-E854DEDF2E08}" destId="{1DD6E0F1-5C6E-4EA5-87F0-C00779569D7B}" srcOrd="0" destOrd="0" presId="urn:microsoft.com/office/officeart/2005/8/layout/vList2"/>
    <dgm:cxn modelId="{EE7F0FAE-AD10-44DA-BE0A-978B858F5B86}" type="presParOf" srcId="{6A063021-1C9D-4E90-9644-324DC17CF2BF}" destId="{1DD6E0F1-5C6E-4EA5-87F0-C00779569D7B}" srcOrd="0" destOrd="0" presId="urn:microsoft.com/office/officeart/2005/8/layout/vList2"/>
    <dgm:cxn modelId="{3D3ABBDB-7CAC-4404-8F32-D9BFC72F6ECD}" type="presParOf" srcId="{6A063021-1C9D-4E90-9644-324DC17CF2BF}" destId="{8C9C4806-DA32-46AA-9FED-AA445D4ED0A3}" srcOrd="1" destOrd="0" presId="urn:microsoft.com/office/officeart/2005/8/layout/vList2"/>
    <dgm:cxn modelId="{7303F4A2-0120-43A4-AB02-868C64D75B60}" type="presParOf" srcId="{6A063021-1C9D-4E90-9644-324DC17CF2BF}" destId="{FDA3F198-E40A-452B-830B-0F43580BD3AE}" srcOrd="2" destOrd="0" presId="urn:microsoft.com/office/officeart/2005/8/layout/vList2"/>
    <dgm:cxn modelId="{DBC0C699-ED34-4FEA-9507-F25605F191B0}" type="presParOf" srcId="{6A063021-1C9D-4E90-9644-324DC17CF2BF}" destId="{2C102CFA-9099-413F-9638-83CA0B10D44E}" srcOrd="3" destOrd="0" presId="urn:microsoft.com/office/officeart/2005/8/layout/vList2"/>
    <dgm:cxn modelId="{838C4AED-B8EC-4D65-92B0-24E7C3F8C33F}" type="presParOf" srcId="{6A063021-1C9D-4E90-9644-324DC17CF2BF}" destId="{27699518-15E1-4CCC-816C-B53CCE339300}" srcOrd="4" destOrd="0" presId="urn:microsoft.com/office/officeart/2005/8/layout/vList2"/>
    <dgm:cxn modelId="{BE7D2199-0415-4316-9D7D-C54CD9B2F0FC}" type="presParOf" srcId="{6A063021-1C9D-4E90-9644-324DC17CF2BF}" destId="{D6BB5260-86AE-4CB0-9E60-F4EDCA498FBC}" srcOrd="5" destOrd="0" presId="urn:microsoft.com/office/officeart/2005/8/layout/vList2"/>
    <dgm:cxn modelId="{9B077D01-78E7-4068-918A-8EE4B7877FC7}" type="presParOf" srcId="{6A063021-1C9D-4E90-9644-324DC17CF2BF}" destId="{65889DB3-4B69-48EC-9418-3963E7199B0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6E0F1-5C6E-4EA5-87F0-C00779569D7B}">
      <dsp:nvSpPr>
        <dsp:cNvPr id="0" name=""/>
        <dsp:cNvSpPr/>
      </dsp:nvSpPr>
      <dsp:spPr>
        <a:xfrm>
          <a:off x="0" y="68113"/>
          <a:ext cx="5827804" cy="10296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Initial configuration of new implementation</a:t>
          </a:r>
        </a:p>
      </dsp:txBody>
      <dsp:txXfrm>
        <a:off x="50261" y="118374"/>
        <a:ext cx="5727282" cy="929078"/>
      </dsp:txXfrm>
    </dsp:sp>
    <dsp:sp modelId="{FDA3F198-E40A-452B-830B-0F43580BD3AE}">
      <dsp:nvSpPr>
        <dsp:cNvPr id="0" name=""/>
        <dsp:cNvSpPr/>
      </dsp:nvSpPr>
      <dsp:spPr>
        <a:xfrm>
          <a:off x="0" y="1208351"/>
          <a:ext cx="5827804" cy="102960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Data migration from legacy systems</a:t>
          </a:r>
        </a:p>
      </dsp:txBody>
      <dsp:txXfrm>
        <a:off x="50261" y="1258612"/>
        <a:ext cx="5727282" cy="929078"/>
      </dsp:txXfrm>
    </dsp:sp>
    <dsp:sp modelId="{27699518-15E1-4CCC-816C-B53CCE339300}">
      <dsp:nvSpPr>
        <dsp:cNvPr id="0" name=""/>
        <dsp:cNvSpPr/>
      </dsp:nvSpPr>
      <dsp:spPr>
        <a:xfrm>
          <a:off x="0" y="2354115"/>
          <a:ext cx="5827804" cy="102960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Copy configuration – same environment</a:t>
          </a:r>
        </a:p>
      </dsp:txBody>
      <dsp:txXfrm>
        <a:off x="50261" y="2404376"/>
        <a:ext cx="5727282" cy="929078"/>
      </dsp:txXfrm>
    </dsp:sp>
    <dsp:sp modelId="{65889DB3-4B69-48EC-9418-3963E7199B0C}">
      <dsp:nvSpPr>
        <dsp:cNvPr id="0" name=""/>
        <dsp:cNvSpPr/>
      </dsp:nvSpPr>
      <dsp:spPr>
        <a:xfrm>
          <a:off x="0" y="3482777"/>
          <a:ext cx="5827804" cy="102960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Copy data between environments</a:t>
          </a:r>
        </a:p>
      </dsp:txBody>
      <dsp:txXfrm>
        <a:off x="50261" y="3533038"/>
        <a:ext cx="5727282" cy="929078"/>
      </dsp:txXfrm>
    </dsp:sp>
    <dsp:sp modelId="{3CCB95FB-725F-455C-B372-5DA4C4A8B0F4}">
      <dsp:nvSpPr>
        <dsp:cNvPr id="0" name=""/>
        <dsp:cNvSpPr/>
      </dsp:nvSpPr>
      <dsp:spPr>
        <a:xfrm>
          <a:off x="0" y="4608113"/>
          <a:ext cx="5827804" cy="102960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Integrations with other systems</a:t>
          </a:r>
        </a:p>
      </dsp:txBody>
      <dsp:txXfrm>
        <a:off x="50261" y="4658374"/>
        <a:ext cx="5727282" cy="929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F66B4-C11E-4E03-B6C7-C61443532525}">
      <dsp:nvSpPr>
        <dsp:cNvPr id="0" name=""/>
        <dsp:cNvSpPr/>
      </dsp:nvSpPr>
      <dsp:spPr>
        <a:xfrm>
          <a:off x="596036" y="1390212"/>
          <a:ext cx="1818562" cy="1818562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AAF9AE5D-D43F-4BC5-B650-68711B4DA667}">
      <dsp:nvSpPr>
        <dsp:cNvPr id="0" name=""/>
        <dsp:cNvSpPr/>
      </dsp:nvSpPr>
      <dsp:spPr>
        <a:xfrm>
          <a:off x="983598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E753B-FB53-41F5-8C66-1435D1F6B50C}">
      <dsp:nvSpPr>
        <dsp:cNvPr id="0" name=""/>
        <dsp:cNvSpPr/>
      </dsp:nvSpPr>
      <dsp:spPr>
        <a:xfrm>
          <a:off x="14692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400" kern="1200" dirty="0"/>
            <a:t>Between instances</a:t>
          </a:r>
        </a:p>
      </dsp:txBody>
      <dsp:txXfrm>
        <a:off x="14692" y="3775213"/>
        <a:ext cx="2981250" cy="720000"/>
      </dsp:txXfrm>
    </dsp:sp>
    <dsp:sp modelId="{AAAD24C1-7198-4C7B-BD33-AF70FA1C2BDF}">
      <dsp:nvSpPr>
        <dsp:cNvPr id="0" name=""/>
        <dsp:cNvSpPr/>
      </dsp:nvSpPr>
      <dsp:spPr>
        <a:xfrm>
          <a:off x="4099005" y="1390212"/>
          <a:ext cx="1818562" cy="1818562"/>
        </a:xfrm>
        <a:prstGeom prst="ellipse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77D97564-9A8F-4507-9815-2C951F0746DF}">
      <dsp:nvSpPr>
        <dsp:cNvPr id="0" name=""/>
        <dsp:cNvSpPr/>
      </dsp:nvSpPr>
      <dsp:spPr>
        <a:xfrm>
          <a:off x="4486567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D5022-B9FB-4169-B6C1-CA9F8774881E}">
      <dsp:nvSpPr>
        <dsp:cNvPr id="0" name=""/>
        <dsp:cNvSpPr/>
      </dsp:nvSpPr>
      <dsp:spPr>
        <a:xfrm>
          <a:off x="3517661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400" kern="1200" dirty="0"/>
            <a:t>Same Instance</a:t>
          </a:r>
        </a:p>
      </dsp:txBody>
      <dsp:txXfrm>
        <a:off x="3517661" y="3775213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6E0F1-5C6E-4EA5-87F0-C00779569D7B}">
      <dsp:nvSpPr>
        <dsp:cNvPr id="0" name=""/>
        <dsp:cNvSpPr/>
      </dsp:nvSpPr>
      <dsp:spPr>
        <a:xfrm>
          <a:off x="0" y="253197"/>
          <a:ext cx="5827804" cy="121680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New environment provisioning</a:t>
          </a:r>
        </a:p>
      </dsp:txBody>
      <dsp:txXfrm>
        <a:off x="59399" y="312596"/>
        <a:ext cx="5709006" cy="1098002"/>
      </dsp:txXfrm>
    </dsp:sp>
    <dsp:sp modelId="{FDA3F198-E40A-452B-830B-0F43580BD3AE}">
      <dsp:nvSpPr>
        <dsp:cNvPr id="0" name=""/>
        <dsp:cNvSpPr/>
      </dsp:nvSpPr>
      <dsp:spPr>
        <a:xfrm>
          <a:off x="0" y="1600750"/>
          <a:ext cx="5827804" cy="121680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Code Package Deployment</a:t>
          </a:r>
        </a:p>
      </dsp:txBody>
      <dsp:txXfrm>
        <a:off x="59399" y="1660149"/>
        <a:ext cx="5709006" cy="1098002"/>
      </dsp:txXfrm>
    </dsp:sp>
    <dsp:sp modelId="{27699518-15E1-4CCC-816C-B53CCE339300}">
      <dsp:nvSpPr>
        <dsp:cNvPr id="0" name=""/>
        <dsp:cNvSpPr/>
      </dsp:nvSpPr>
      <dsp:spPr>
        <a:xfrm>
          <a:off x="0" y="2954835"/>
          <a:ext cx="5827804" cy="121680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Configuration</a:t>
          </a:r>
          <a:r>
            <a:rPr lang="en-US" sz="2300" kern="1200" dirty="0"/>
            <a:t> Keys</a:t>
          </a:r>
        </a:p>
      </dsp:txBody>
      <dsp:txXfrm>
        <a:off x="59399" y="3014234"/>
        <a:ext cx="5709006" cy="1098002"/>
      </dsp:txXfrm>
    </dsp:sp>
    <dsp:sp modelId="{65889DB3-4B69-48EC-9418-3963E7199B0C}">
      <dsp:nvSpPr>
        <dsp:cNvPr id="0" name=""/>
        <dsp:cNvSpPr/>
      </dsp:nvSpPr>
      <dsp:spPr>
        <a:xfrm>
          <a:off x="0" y="4288709"/>
          <a:ext cx="5827804" cy="121680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Development of new entity</a:t>
          </a:r>
        </a:p>
      </dsp:txBody>
      <dsp:txXfrm>
        <a:off x="59399" y="4348108"/>
        <a:ext cx="5709006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52889-BAE3-47CD-9571-AE589BFE3EF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3881A-07F3-4DB7-AFE5-78F9798FF0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6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CC0F64-BA2C-4ED9-85BB-C298960EF2F0}"/>
              </a:ext>
            </a:extLst>
          </p:cNvPr>
          <p:cNvSpPr/>
          <p:nvPr userDrawn="1"/>
        </p:nvSpPr>
        <p:spPr>
          <a:xfrm>
            <a:off x="1" y="1899138"/>
            <a:ext cx="12192000" cy="322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28EB3-AEA8-4C27-B261-AF92F47F82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53" y="1588688"/>
            <a:ext cx="9371893" cy="40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76AF-411F-41AB-8339-5B450CA7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5414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EFAB-4329-4BFF-AC0E-771DC39A0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38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78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F6C4-CFFB-46EA-8A33-105E51B5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912-4736-4055-BA64-3B2157C8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C4E38-6E55-4ED4-845C-C4B71944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5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33E2-6C47-48A9-988D-D20B785B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71A12-2B17-4EE4-873A-5FE57278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B669-C5AB-46E4-A539-B998F15E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F63F7-0B5A-4026-A72B-82841202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711BB-AAD2-4A63-95E2-7D342E853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394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0F1F-14A5-4091-A3AD-0C966F9D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9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751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F935-DC7D-4305-885C-4A16BD86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5D94-4E5E-46DA-A620-E6F5E93BF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3B566-51A7-42FF-BC11-DE612E3B7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732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9C55-85F1-4EB6-9556-245D515D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AC299-C822-4B65-B31D-63F625B4B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9DCF5-8618-48E3-BF33-09A8E3F7E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61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820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CF3432F-A00E-4A70-BCF8-A5042E61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170D0-DD46-436F-A6E9-2FDE14BFB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2486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60345A-1697-4A15-9A42-62F2E8B0FCF5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DDE5CBC-F82D-47C4-81B9-E331E40EA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9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897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9A4A41-3C48-4CE7-8E3A-5402C2008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F3432F-A00E-4A70-BCF8-A5042E61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0250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60345A-1697-4A15-9A42-62F2E8B0FCF5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749F372-B10C-42F4-8F83-AB6484429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5485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CC0F64-BA2C-4ED9-85BB-C298960EF2F0}"/>
              </a:ext>
            </a:extLst>
          </p:cNvPr>
          <p:cNvSpPr/>
          <p:nvPr userDrawn="1"/>
        </p:nvSpPr>
        <p:spPr>
          <a:xfrm>
            <a:off x="1" y="1899138"/>
            <a:ext cx="12192000" cy="322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28EB3-AEA8-4C27-B261-AF92F47F82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53" y="1588688"/>
            <a:ext cx="9371893" cy="40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2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D49D9-CD5D-4A82-BE0C-FCC472C9C0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0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17CDF-6E42-4D29-A6A1-63A702A43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23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71637-62E3-4776-A90E-FD6B400851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98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65832-E4EF-489D-9146-48B7A8201E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069C3-D356-4F6D-880F-570A581ADE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527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AA603-C036-434E-849E-DDD4490006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023C1-9351-458B-9B5F-49A6328736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54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98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8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2766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152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863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96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20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52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8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4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7825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30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799" y="2098714"/>
            <a:ext cx="9144001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196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799" y="2098714"/>
            <a:ext cx="9144001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253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CC0F64-BA2C-4ED9-85BB-C298960EF2F0}"/>
              </a:ext>
            </a:extLst>
          </p:cNvPr>
          <p:cNvSpPr/>
          <p:nvPr userDrawn="1"/>
        </p:nvSpPr>
        <p:spPr>
          <a:xfrm>
            <a:off x="1" y="1899138"/>
            <a:ext cx="12192000" cy="322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28EB3-AEA8-4C27-B261-AF92F47F82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53" y="1588688"/>
            <a:ext cx="9371893" cy="40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20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65832-E4EF-489D-9146-48B7A8201E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805680-1DB3-4238-B99A-4BEC2B9719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AA603-C036-434E-849E-DDD4490006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3437D1-D12B-462B-BBDD-74614EDDC0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F98506E-93DF-4090-A03B-911248A63C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6800" y="344180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4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EC0AC-B875-43F2-A021-F2A75E7D5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91702"/>
            <a:ext cx="9601200" cy="1830388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3618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B7A-0E5D-4C42-9F4B-E1BFE405B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24F99-B464-499A-AD3E-BC8CE6A2D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16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8FEA-0C3E-456D-855B-59809286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366C-25CA-4BCC-B795-01871B81F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3200"/>
            </a:lvl1pPr>
            <a:lvl2pPr>
              <a:spcBef>
                <a:spcPts val="0"/>
              </a:spcBef>
              <a:spcAft>
                <a:spcPts val="600"/>
              </a:spcAft>
              <a:defRPr sz="2800"/>
            </a:lvl2pPr>
            <a:lvl3pPr>
              <a:spcBef>
                <a:spcPts val="0"/>
              </a:spcBef>
              <a:spcAft>
                <a:spcPts val="600"/>
              </a:spcAft>
              <a:defRPr sz="2400"/>
            </a:lvl3pPr>
            <a:lvl4pPr>
              <a:spcBef>
                <a:spcPts val="0"/>
              </a:spcBef>
              <a:spcAft>
                <a:spcPts val="600"/>
              </a:spcAft>
              <a:defRPr sz="2400"/>
            </a:lvl4pPr>
            <a:lvl5pPr>
              <a:spcBef>
                <a:spcPts val="0"/>
              </a:spcBef>
              <a:spcAft>
                <a:spcPts val="60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46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AD230-D141-4D84-B620-B073BCD211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56A24-C328-4D3D-8015-DD63E892D0A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9" r:id="rId2"/>
    <p:sldLayoutId id="2147483668" r:id="rId3"/>
    <p:sldLayoutId id="2147483711" r:id="rId4"/>
    <p:sldLayoutId id="2147483686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5FF2-9593-4E02-BAC2-56FDE35E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0200"/>
            <a:ext cx="10515600" cy="457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4DC73-9E82-45DA-AD29-D3C97770D89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11900"/>
            <a:ext cx="12191998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B4274-AB46-491C-AC2A-ABC357A7B01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A1377-96CB-436B-95E6-C6FB6FB5266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253F65-4EB8-48A2-88DF-90749AFBE3B2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2615DE-AE85-4C8E-9B0A-9377C16F0C56}"/>
              </a:ext>
            </a:extLst>
          </p:cNvPr>
          <p:cNvSpPr txBox="1">
            <a:spLocks/>
          </p:cNvSpPr>
          <p:nvPr userDrawn="1"/>
        </p:nvSpPr>
        <p:spPr>
          <a:xfrm>
            <a:off x="6742925" y="152400"/>
            <a:ext cx="4767942" cy="62141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D487C-7E6D-4FAC-BAEF-78ACBEC4A2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06F54-5108-4148-AD57-12DBAA73587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58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7" r:id="rId2"/>
    <p:sldLayoutId id="2147483712" r:id="rId3"/>
    <p:sldLayoutId id="21474837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AD230-D141-4D84-B620-B073BCD211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E13B6-E5D0-4068-934D-1215E27B9C0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2EB4E-7026-4E56-B2F0-C1645E807AC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9D243-0B87-4EB5-AA55-1CBB2626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6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54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ED2504-CB60-4CEF-A2FC-AAFFCCB42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Management Scenarios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899D7E-8517-4626-91AC-895872F2C3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6534888"/>
              </p:ext>
            </p:extLst>
          </p:nvPr>
        </p:nvGraphicFramePr>
        <p:xfrm>
          <a:off x="6059396" y="502298"/>
          <a:ext cx="5827804" cy="5822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139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 - CDS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16B6E9-4747-439A-825F-297761F4B7AF}"/>
              </a:ext>
            </a:extLst>
          </p:cNvPr>
          <p:cNvGrpSpPr/>
          <p:nvPr/>
        </p:nvGrpSpPr>
        <p:grpSpPr>
          <a:xfrm>
            <a:off x="2286000" y="1295400"/>
            <a:ext cx="8280983" cy="4715291"/>
            <a:chOff x="3619302" y="1639655"/>
            <a:chExt cx="7696596" cy="40134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24286A-6E6B-41FC-BB05-2F9DDD755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302" y="1639655"/>
              <a:ext cx="7696596" cy="401340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B1200F-CB01-4DC2-A4BC-10023D6C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0856" y="3072562"/>
              <a:ext cx="1714588" cy="203210"/>
            </a:xfrm>
            <a:prstGeom prst="rect">
              <a:avLst/>
            </a:prstGeom>
            <a:ln w="3175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3404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2098714"/>
            <a:ext cx="10896601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Manage Configuration Data</a:t>
            </a:r>
          </a:p>
        </p:txBody>
      </p:sp>
    </p:spTree>
    <p:extLst>
      <p:ext uri="{BB962C8B-B14F-4D97-AF65-F5344CB8AC3E}">
        <p14:creationId xmlns:p14="http://schemas.microsoft.com/office/powerpoint/2010/main" val="18119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Configuration Data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EA76C9A-8857-4EE1-95B8-1C5625F3F2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578465"/>
              </p:ext>
            </p:extLst>
          </p:nvPr>
        </p:nvGraphicFramePr>
        <p:xfrm>
          <a:off x="2895600" y="58666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593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54102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OOTB Module-wise templates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Customize templates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Use Open in Excel feature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Sequence Entities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Discover dependencies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Export/Import template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Create Data projects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72D671-790C-4C69-8F62-6F8A13B9FDD5}"/>
              </a:ext>
            </a:extLst>
          </p:cNvPr>
          <p:cNvGrpSpPr/>
          <p:nvPr/>
        </p:nvGrpSpPr>
        <p:grpSpPr>
          <a:xfrm>
            <a:off x="6858000" y="2373095"/>
            <a:ext cx="4298731" cy="2053758"/>
            <a:chOff x="4823292" y="1751681"/>
            <a:chExt cx="4432878" cy="1806103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17B76AB-D42A-4661-A6D8-D68DCA77D58C}"/>
                </a:ext>
              </a:extLst>
            </p:cNvPr>
            <p:cNvSpPr/>
            <p:nvPr/>
          </p:nvSpPr>
          <p:spPr>
            <a:xfrm flipV="1">
              <a:off x="5141978" y="2345202"/>
              <a:ext cx="3812640" cy="60948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124D162-9F95-417F-856A-6871DC8EE925}"/>
                </a:ext>
              </a:extLst>
            </p:cNvPr>
            <p:cNvSpPr/>
            <p:nvPr/>
          </p:nvSpPr>
          <p:spPr>
            <a:xfrm>
              <a:off x="4823292" y="1751681"/>
              <a:ext cx="2094669" cy="60948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Entity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07677B5-131C-4350-9EE9-3760B363F94F}"/>
                </a:ext>
              </a:extLst>
            </p:cNvPr>
            <p:cNvSpPr/>
            <p:nvPr/>
          </p:nvSpPr>
          <p:spPr>
            <a:xfrm>
              <a:off x="7067862" y="1751681"/>
              <a:ext cx="2188308" cy="6094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/>
                <a:t>Data Project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6566142-8D27-4A44-86BF-7897E1CD464B}"/>
                </a:ext>
              </a:extLst>
            </p:cNvPr>
            <p:cNvSpPr/>
            <p:nvPr/>
          </p:nvSpPr>
          <p:spPr>
            <a:xfrm>
              <a:off x="4823292" y="2948304"/>
              <a:ext cx="4432878" cy="609480"/>
            </a:xfrm>
            <a:prstGeom prst="roundRect">
              <a:avLst/>
            </a:prstGeom>
            <a:solidFill>
              <a:srgbClr val="A5002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dirty="0"/>
                <a:t>Template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89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Templates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0B40D1-90D1-4335-AD8C-1548650C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71600"/>
            <a:ext cx="9436877" cy="462406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074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into legal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31CD3-D9E5-447C-96E5-78B85398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1635111" cy="43922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057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2098714"/>
            <a:ext cx="10896601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Packages</a:t>
            </a:r>
          </a:p>
        </p:txBody>
      </p:sp>
    </p:spTree>
    <p:extLst>
      <p:ext uri="{BB962C8B-B14F-4D97-AF65-F5344CB8AC3E}">
        <p14:creationId xmlns:p14="http://schemas.microsoft.com/office/powerpoint/2010/main" val="271319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54102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File Type – Zip format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Create import/export file templates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Multiple entities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Export/Import Data</a:t>
            </a:r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4388DC-EDDA-4396-A2FA-D2AD37799D50}"/>
              </a:ext>
            </a:extLst>
          </p:cNvPr>
          <p:cNvGrpSpPr/>
          <p:nvPr/>
        </p:nvGrpSpPr>
        <p:grpSpPr>
          <a:xfrm>
            <a:off x="6702169" y="2038139"/>
            <a:ext cx="4870243" cy="2000461"/>
            <a:chOff x="6702169" y="2718914"/>
            <a:chExt cx="4870243" cy="200046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20E8B73-53B5-42DE-AA85-35D9E95B7DF2}"/>
                </a:ext>
              </a:extLst>
            </p:cNvPr>
            <p:cNvSpPr/>
            <p:nvPr/>
          </p:nvSpPr>
          <p:spPr>
            <a:xfrm>
              <a:off x="6702169" y="2734981"/>
              <a:ext cx="1457017" cy="71105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Entity Template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3A0FC91-153B-4633-BD31-D8AB39AACB80}"/>
                </a:ext>
              </a:extLst>
            </p:cNvPr>
            <p:cNvSpPr/>
            <p:nvPr/>
          </p:nvSpPr>
          <p:spPr>
            <a:xfrm>
              <a:off x="8306118" y="2718914"/>
              <a:ext cx="1457017" cy="7110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Data </a:t>
              </a:r>
            </a:p>
            <a:p>
              <a:pPr algn="ctr"/>
              <a:r>
                <a:rPr lang="en-US" dirty="0"/>
                <a:t>Project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CFC172F-9348-4837-B6BE-2F43162ED4FB}"/>
                </a:ext>
              </a:extLst>
            </p:cNvPr>
            <p:cNvSpPr/>
            <p:nvPr/>
          </p:nvSpPr>
          <p:spPr>
            <a:xfrm>
              <a:off x="6702169" y="4026322"/>
              <a:ext cx="4870243" cy="69305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/>
                <a:t>Data Package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8BD4366-B870-4A80-846B-7BA6704F76CB}"/>
                </a:ext>
              </a:extLst>
            </p:cNvPr>
            <p:cNvSpPr/>
            <p:nvPr/>
          </p:nvSpPr>
          <p:spPr>
            <a:xfrm flipV="1">
              <a:off x="7011212" y="3452957"/>
              <a:ext cx="4432496" cy="566206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921CC2-CDC3-4AE5-836F-0FA4A524552A}"/>
                </a:ext>
              </a:extLst>
            </p:cNvPr>
            <p:cNvSpPr/>
            <p:nvPr/>
          </p:nvSpPr>
          <p:spPr>
            <a:xfrm>
              <a:off x="9917350" y="2734980"/>
              <a:ext cx="1655062" cy="71105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File with/out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5522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Templates vs Data Packages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5462D-4FE6-4313-A3B3-CE24FD84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57" y="1447800"/>
            <a:ext cx="4417929" cy="116111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8AC1A-9D46-4A97-9EE6-F4E70D43D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457" y="2738358"/>
            <a:ext cx="5747045" cy="14158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65587-D762-41CD-948C-D98BB13C6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457" y="4292832"/>
            <a:ext cx="5747045" cy="14542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81C17D-F4F0-4097-BB15-5C9A32D658F3}"/>
              </a:ext>
            </a:extLst>
          </p:cNvPr>
          <p:cNvSpPr txBox="1">
            <a:spLocks/>
          </p:cNvSpPr>
          <p:nvPr/>
        </p:nvSpPr>
        <p:spPr>
          <a:xfrm>
            <a:off x="484434" y="1699028"/>
            <a:ext cx="2952293" cy="763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Data Template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C6BA320-7E38-4CB1-8163-65DD7F0172C1}"/>
              </a:ext>
            </a:extLst>
          </p:cNvPr>
          <p:cNvSpPr txBox="1">
            <a:spLocks/>
          </p:cNvSpPr>
          <p:nvPr/>
        </p:nvSpPr>
        <p:spPr>
          <a:xfrm>
            <a:off x="482031" y="2836684"/>
            <a:ext cx="56288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Data Package (Without data)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94C3BE-E8F8-4A40-B5DA-197D0AE0FA89}"/>
              </a:ext>
            </a:extLst>
          </p:cNvPr>
          <p:cNvSpPr txBox="1">
            <a:spLocks/>
          </p:cNvSpPr>
          <p:nvPr/>
        </p:nvSpPr>
        <p:spPr>
          <a:xfrm>
            <a:off x="482031" y="4360466"/>
            <a:ext cx="49892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Data Package (With data)</a:t>
            </a:r>
          </a:p>
        </p:txBody>
      </p:sp>
    </p:spTree>
    <p:extLst>
      <p:ext uri="{BB962C8B-B14F-4D97-AF65-F5344CB8AC3E}">
        <p14:creationId xmlns:p14="http://schemas.microsoft.com/office/powerpoint/2010/main" val="379672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E90C-A242-48E0-83D7-1D64A0D1F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segoe ui black"/>
                <a:cs typeface="segoe ui black"/>
              </a:rPr>
              <a:t>Session Recording "START"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69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2098714"/>
            <a:ext cx="10896601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Custom Entity - Scenario</a:t>
            </a:r>
          </a:p>
        </p:txBody>
      </p:sp>
    </p:spTree>
    <p:extLst>
      <p:ext uri="{BB962C8B-B14F-4D97-AF65-F5344CB8AC3E}">
        <p14:creationId xmlns:p14="http://schemas.microsoft.com/office/powerpoint/2010/main" val="11515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0867C4-5C80-4FAA-BE3E-94ACE89CA829}"/>
              </a:ext>
            </a:extLst>
          </p:cNvPr>
          <p:cNvSpPr txBox="1">
            <a:spLocks/>
          </p:cNvSpPr>
          <p:nvPr/>
        </p:nvSpPr>
        <p:spPr>
          <a:xfrm>
            <a:off x="1071738" y="1754020"/>
            <a:ext cx="6605626" cy="38769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F9D17-FDF2-475C-9C24-9F649914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Import using standard entities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9C4FE64-B185-45D7-B5F6-D0203E3E6BE9}"/>
              </a:ext>
            </a:extLst>
          </p:cNvPr>
          <p:cNvSpPr/>
          <p:nvPr/>
        </p:nvSpPr>
        <p:spPr>
          <a:xfrm>
            <a:off x="271166" y="1657083"/>
            <a:ext cx="1417407" cy="216084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DCAC78F4-BBB5-4CEE-A4A7-AE2A29BA1FDA}"/>
              </a:ext>
            </a:extLst>
          </p:cNvPr>
          <p:cNvSpPr/>
          <p:nvPr/>
        </p:nvSpPr>
        <p:spPr>
          <a:xfrm>
            <a:off x="2209800" y="1687965"/>
            <a:ext cx="1654083" cy="2169269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Employment Entity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2A60FB61-90B9-4F00-8917-4A3E58B00DB7}"/>
              </a:ext>
            </a:extLst>
          </p:cNvPr>
          <p:cNvSpPr/>
          <p:nvPr/>
        </p:nvSpPr>
        <p:spPr>
          <a:xfrm>
            <a:off x="8544521" y="1721534"/>
            <a:ext cx="1590079" cy="2174786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 worker assignments</a:t>
            </a: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E48958D5-1F81-455E-B971-886726CB6FA2}"/>
              </a:ext>
            </a:extLst>
          </p:cNvPr>
          <p:cNvSpPr/>
          <p:nvPr/>
        </p:nvSpPr>
        <p:spPr>
          <a:xfrm>
            <a:off x="4014251" y="2658928"/>
            <a:ext cx="386246" cy="183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817CB087-4BA8-4FB6-BBE9-CC395B55BC26}"/>
              </a:ext>
            </a:extLst>
          </p:cNvPr>
          <p:cNvSpPr/>
          <p:nvPr/>
        </p:nvSpPr>
        <p:spPr>
          <a:xfrm>
            <a:off x="10650156" y="1692174"/>
            <a:ext cx="1389444" cy="216084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 details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9F5BB35-7875-4117-8D38-DA1A67293709}"/>
              </a:ext>
            </a:extLst>
          </p:cNvPr>
          <p:cNvSpPr/>
          <p:nvPr/>
        </p:nvSpPr>
        <p:spPr>
          <a:xfrm>
            <a:off x="4520085" y="1706294"/>
            <a:ext cx="1413301" cy="2169269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Positions</a:t>
            </a:r>
          </a:p>
        </p:txBody>
      </p:sp>
      <p:sp>
        <p:nvSpPr>
          <p:cNvPr id="10" name="Right Arrow 12">
            <a:extLst>
              <a:ext uri="{FF2B5EF4-FFF2-40B4-BE49-F238E27FC236}">
                <a16:creationId xmlns:a16="http://schemas.microsoft.com/office/drawing/2014/main" id="{3222CFEC-8EBD-40D3-BDEE-E20C8CE91363}"/>
              </a:ext>
            </a:extLst>
          </p:cNvPr>
          <p:cNvSpPr/>
          <p:nvPr/>
        </p:nvSpPr>
        <p:spPr>
          <a:xfrm>
            <a:off x="1747354" y="2680834"/>
            <a:ext cx="386246" cy="183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3">
            <a:extLst>
              <a:ext uri="{FF2B5EF4-FFF2-40B4-BE49-F238E27FC236}">
                <a16:creationId xmlns:a16="http://schemas.microsoft.com/office/drawing/2014/main" id="{61D715CD-EBE5-423B-A359-E49760C273DC}"/>
              </a:ext>
            </a:extLst>
          </p:cNvPr>
          <p:cNvSpPr/>
          <p:nvPr/>
        </p:nvSpPr>
        <p:spPr>
          <a:xfrm>
            <a:off x="6083754" y="2681356"/>
            <a:ext cx="386246" cy="183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1641A75A-B179-4452-9D38-813DCCFBBF14}"/>
              </a:ext>
            </a:extLst>
          </p:cNvPr>
          <p:cNvSpPr/>
          <p:nvPr/>
        </p:nvSpPr>
        <p:spPr>
          <a:xfrm>
            <a:off x="5570226" y="4071282"/>
            <a:ext cx="1413301" cy="2160847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B363D2E6-0F1C-448D-B299-57542C2BE745}"/>
              </a:ext>
            </a:extLst>
          </p:cNvPr>
          <p:cNvSpPr/>
          <p:nvPr/>
        </p:nvSpPr>
        <p:spPr>
          <a:xfrm>
            <a:off x="6539121" y="1721534"/>
            <a:ext cx="1413301" cy="2169269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 Duration</a:t>
            </a:r>
          </a:p>
        </p:txBody>
      </p:sp>
      <p:sp>
        <p:nvSpPr>
          <p:cNvPr id="14" name="Right Arrow 16">
            <a:extLst>
              <a:ext uri="{FF2B5EF4-FFF2-40B4-BE49-F238E27FC236}">
                <a16:creationId xmlns:a16="http://schemas.microsoft.com/office/drawing/2014/main" id="{A3ACA9A0-3B87-4DEF-85E6-4250E4966D04}"/>
              </a:ext>
            </a:extLst>
          </p:cNvPr>
          <p:cNvSpPr/>
          <p:nvPr/>
        </p:nvSpPr>
        <p:spPr>
          <a:xfrm>
            <a:off x="8089976" y="2681356"/>
            <a:ext cx="386246" cy="183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7">
            <a:extLst>
              <a:ext uri="{FF2B5EF4-FFF2-40B4-BE49-F238E27FC236}">
                <a16:creationId xmlns:a16="http://schemas.microsoft.com/office/drawing/2014/main" id="{E12874DC-B5A8-4F15-8418-280186893FDB}"/>
              </a:ext>
            </a:extLst>
          </p:cNvPr>
          <p:cNvSpPr/>
          <p:nvPr/>
        </p:nvSpPr>
        <p:spPr>
          <a:xfrm>
            <a:off x="10205554" y="2658928"/>
            <a:ext cx="386246" cy="183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75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83" y="152400"/>
            <a:ext cx="9999880" cy="742637"/>
          </a:xfrm>
        </p:spPr>
        <p:txBody>
          <a:bodyPr>
            <a:noAutofit/>
          </a:bodyPr>
          <a:lstStyle/>
          <a:p>
            <a:r>
              <a:rPr lang="en-US" sz="4800" dirty="0"/>
              <a:t>Import using custom entity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A82E04-5396-4137-B2A1-7751B38A8A98}"/>
              </a:ext>
            </a:extLst>
          </p:cNvPr>
          <p:cNvSpPr txBox="1">
            <a:spLocks/>
          </p:cNvSpPr>
          <p:nvPr/>
        </p:nvSpPr>
        <p:spPr>
          <a:xfrm>
            <a:off x="3952218" y="4077992"/>
            <a:ext cx="8098971" cy="2780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D3391-A844-4385-B397-36585DEC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895037"/>
            <a:ext cx="5257800" cy="5200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4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683" y="152400"/>
            <a:ext cx="9999880" cy="742637"/>
          </a:xfrm>
        </p:spPr>
        <p:txBody>
          <a:bodyPr>
            <a:noAutofit/>
          </a:bodyPr>
          <a:lstStyle/>
          <a:p>
            <a:r>
              <a:rPr lang="en-US" sz="4800" dirty="0"/>
              <a:t>Custom entity-File format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A82E04-5396-4137-B2A1-7751B38A8A98}"/>
              </a:ext>
            </a:extLst>
          </p:cNvPr>
          <p:cNvSpPr txBox="1">
            <a:spLocks/>
          </p:cNvSpPr>
          <p:nvPr/>
        </p:nvSpPr>
        <p:spPr>
          <a:xfrm>
            <a:off x="3952218" y="4077992"/>
            <a:ext cx="8098971" cy="2780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7AF512-0F75-4328-9A9D-ADA335333E0A}"/>
              </a:ext>
            </a:extLst>
          </p:cNvPr>
          <p:cNvSpPr/>
          <p:nvPr/>
        </p:nvSpPr>
        <p:spPr>
          <a:xfrm>
            <a:off x="609600" y="1770474"/>
            <a:ext cx="251460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/>
              <a:t>XML 	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/>
              <a:t>Excel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85DCAD-52BB-4B0B-A03E-DB1495AE8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9" b="1269"/>
          <a:stretch/>
        </p:blipFill>
        <p:spPr>
          <a:xfrm>
            <a:off x="5791200" y="913441"/>
            <a:ext cx="5268710" cy="3411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38100" dist="38100" dir="2700000" sx="90000" sy="9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36829D-FE9D-4E98-94CC-36F04D1B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5" y="4572000"/>
            <a:ext cx="11435283" cy="1564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162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-</a:t>
            </a:r>
            <a:br>
              <a:rPr lang="en-US" dirty="0"/>
            </a:br>
            <a:r>
              <a:rPr lang="en-US" dirty="0"/>
              <a:t>Custom Entity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4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2098714"/>
            <a:ext cx="10896601" cy="2387600"/>
          </a:xfrm>
        </p:spPr>
        <p:txBody>
          <a:bodyPr/>
          <a:lstStyle/>
          <a:p>
            <a:r>
              <a:rPr lang="en-US" dirty="0"/>
              <a:t>General Journal Import - Scenario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5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Journal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9296400" cy="3598495"/>
          </a:xfrm>
        </p:spPr>
        <p:txBody>
          <a:bodyPr>
            <a:noAutofit/>
          </a:bodyPr>
          <a:lstStyle/>
          <a:p>
            <a:pPr marL="58738" lvl="1" indent="0">
              <a:buNone/>
            </a:pPr>
            <a:r>
              <a:rPr lang="en-US" dirty="0"/>
              <a:t>Journal Batch Number</a:t>
            </a:r>
          </a:p>
          <a:p>
            <a:pPr marL="401638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Number sequence – Automatic</a:t>
            </a:r>
          </a:p>
          <a:p>
            <a:pPr marL="401638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Data Mapping – No auto-generation</a:t>
            </a:r>
          </a:p>
          <a:p>
            <a:pPr marL="401638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Field data – Leave blank/Sequence</a:t>
            </a:r>
            <a:endParaRPr lang="en-US" dirty="0"/>
          </a:p>
          <a:p>
            <a:pPr marL="58738" lvl="1" indent="0">
              <a:buNone/>
            </a:pPr>
            <a:endParaRPr lang="en-US" sz="2000" dirty="0"/>
          </a:p>
          <a:p>
            <a:pPr marL="58738" lvl="1" indent="0">
              <a:buNone/>
            </a:pPr>
            <a:r>
              <a:rPr lang="en-US" dirty="0"/>
              <a:t>Voucher</a:t>
            </a:r>
          </a:p>
          <a:p>
            <a:pPr marL="401638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Set Based processing - No</a:t>
            </a:r>
          </a:p>
          <a:p>
            <a:pPr marL="858838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No voucher in file</a:t>
            </a:r>
          </a:p>
          <a:p>
            <a:pPr marL="401638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Set Based processing – Yes</a:t>
            </a:r>
          </a:p>
          <a:p>
            <a:pPr marL="858838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Voucher from file</a:t>
            </a:r>
          </a:p>
          <a:p>
            <a:pPr marL="858838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Voucher from System</a:t>
            </a:r>
          </a:p>
          <a:p>
            <a:pPr marL="1316038" lvl="3" indent="-342900">
              <a:buFont typeface="Wingdings" panose="05000000000000000000" pitchFamily="2" charset="2"/>
              <a:buChar char="§"/>
            </a:pPr>
            <a:r>
              <a:rPr lang="en-US" sz="2000" dirty="0"/>
              <a:t>Number allocation at posting</a:t>
            </a:r>
          </a:p>
        </p:txBody>
      </p:sp>
    </p:spTree>
    <p:extLst>
      <p:ext uri="{BB962C8B-B14F-4D97-AF65-F5344CB8AC3E}">
        <p14:creationId xmlns:p14="http://schemas.microsoft.com/office/powerpoint/2010/main" val="2480544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br>
              <a:rPr lang="en-US" dirty="0"/>
            </a:br>
            <a:r>
              <a:rPr lang="en-US" dirty="0"/>
              <a:t>General Journal Import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6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  <a:br>
              <a:rPr lang="en-US" dirty="0"/>
            </a:br>
            <a:r>
              <a:rPr lang="en-US" dirty="0"/>
              <a:t>New Features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5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Template File / Data Export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449148-93BE-4885-B7F0-51E81348C2F7}"/>
              </a:ext>
            </a:extLst>
          </p:cNvPr>
          <p:cNvGrpSpPr/>
          <p:nvPr/>
        </p:nvGrpSpPr>
        <p:grpSpPr>
          <a:xfrm>
            <a:off x="3581400" y="3900822"/>
            <a:ext cx="4938208" cy="2347578"/>
            <a:chOff x="3400070" y="4300944"/>
            <a:chExt cx="5391860" cy="24432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C27B9A-393C-45B5-A89F-7106E65CE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0070" y="4300944"/>
              <a:ext cx="5391860" cy="244325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0DD102-84D1-480E-BFF5-016CFDD9A9D4}"/>
                </a:ext>
              </a:extLst>
            </p:cNvPr>
            <p:cNvSpPr/>
            <p:nvPr/>
          </p:nvSpPr>
          <p:spPr>
            <a:xfrm>
              <a:off x="4493117" y="6136333"/>
              <a:ext cx="641014" cy="21200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5D4B3E-A92B-46E3-A184-5D8D34373E89}"/>
              </a:ext>
            </a:extLst>
          </p:cNvPr>
          <p:cNvGrpSpPr/>
          <p:nvPr/>
        </p:nvGrpSpPr>
        <p:grpSpPr>
          <a:xfrm>
            <a:off x="903156" y="1295400"/>
            <a:ext cx="10385685" cy="2504093"/>
            <a:chOff x="903156" y="1592577"/>
            <a:chExt cx="10385685" cy="25040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317F80-56CD-4C5F-BB48-3821DC40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156" y="1592577"/>
              <a:ext cx="10385685" cy="250409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03955D-F21B-4AEA-9C33-E40817B8451F}"/>
                </a:ext>
              </a:extLst>
            </p:cNvPr>
            <p:cNvSpPr/>
            <p:nvPr/>
          </p:nvSpPr>
          <p:spPr>
            <a:xfrm>
              <a:off x="2227101" y="1592577"/>
              <a:ext cx="508604" cy="25870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565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37AAA-73D4-4EB7-88A8-2D686C4F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1973"/>
            <a:ext cx="12192000" cy="922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Data Entity – 360°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9B21C-F952-499F-926E-B41C9F830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8458200" cy="4334827"/>
          </a:xfrm>
          <a:prstGeom prst="rect">
            <a:avLst/>
          </a:prstGeom>
        </p:spPr>
      </p:pic>
      <p:pic>
        <p:nvPicPr>
          <p:cNvPr id="1026" name="Picture 5" descr="image003">
            <a:extLst>
              <a:ext uri="{FF2B5EF4-FFF2-40B4-BE49-F238E27FC236}">
                <a16:creationId xmlns:a16="http://schemas.microsoft.com/office/drawing/2014/main" id="{AD6137E2-D410-4372-A266-14EA468E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791200"/>
            <a:ext cx="2859065" cy="36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4A942B-8035-4974-B586-0D81C9F803B7}"/>
              </a:ext>
            </a:extLst>
          </p:cNvPr>
          <p:cNvSpPr/>
          <p:nvPr/>
        </p:nvSpPr>
        <p:spPr>
          <a:xfrm>
            <a:off x="8538488" y="5852675"/>
            <a:ext cx="5293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MVP</a:t>
            </a:r>
            <a:endParaRPr lang="en-US" sz="1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48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File / Data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63246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Customer Group Import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A14E4-4AF4-4387-8DE6-386443FED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6" y="2679179"/>
            <a:ext cx="11997128" cy="14996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2537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Journal Attachments – Download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54102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Create Export Project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Run Project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Execution Summary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Download file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F623E-591E-4204-BDBB-7214D771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280137"/>
            <a:ext cx="6376717" cy="38737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7CD30-B8C1-4F14-9BD2-5141B03F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5410200"/>
            <a:ext cx="11826240" cy="6299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6866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1506200" cy="100647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Journal Attachments – Download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54102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Download File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C0FD03-3B9C-4BD7-960D-87BBA112B10F}"/>
              </a:ext>
            </a:extLst>
          </p:cNvPr>
          <p:cNvSpPr txBox="1">
            <a:spLocks/>
          </p:cNvSpPr>
          <p:nvPr/>
        </p:nvSpPr>
        <p:spPr>
          <a:xfrm>
            <a:off x="914400" y="3276600"/>
            <a:ext cx="5410200" cy="35984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Download Package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6D4687-601F-43B0-8E7D-22779142C989}"/>
              </a:ext>
            </a:extLst>
          </p:cNvPr>
          <p:cNvGrpSpPr/>
          <p:nvPr/>
        </p:nvGrpSpPr>
        <p:grpSpPr>
          <a:xfrm>
            <a:off x="228600" y="2392108"/>
            <a:ext cx="11826240" cy="629996"/>
            <a:chOff x="182880" y="2223604"/>
            <a:chExt cx="11826240" cy="6299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5E5199-81B4-4614-95C2-CCE772387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880" y="2223604"/>
              <a:ext cx="11826240" cy="62999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9EA985-D265-46B6-A8B9-E16CF59CFCC0}"/>
                </a:ext>
              </a:extLst>
            </p:cNvPr>
            <p:cNvSpPr/>
            <p:nvPr/>
          </p:nvSpPr>
          <p:spPr>
            <a:xfrm>
              <a:off x="4669517" y="2372931"/>
              <a:ext cx="539565" cy="44521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A8A827-6844-4AA4-8150-D0DACB3F315B}"/>
                </a:ext>
              </a:extLst>
            </p:cNvPr>
            <p:cNvSpPr/>
            <p:nvPr/>
          </p:nvSpPr>
          <p:spPr>
            <a:xfrm>
              <a:off x="9695719" y="2375952"/>
              <a:ext cx="2313401" cy="44521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62EC2-76D4-439B-9533-A50B8738184B}"/>
              </a:ext>
            </a:extLst>
          </p:cNvPr>
          <p:cNvGrpSpPr/>
          <p:nvPr/>
        </p:nvGrpSpPr>
        <p:grpSpPr>
          <a:xfrm>
            <a:off x="3813040" y="3835897"/>
            <a:ext cx="5251720" cy="2317869"/>
            <a:chOff x="2633271" y="3896664"/>
            <a:chExt cx="5251720" cy="23178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7F3343-AA23-4898-9DBE-42810F33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3271" y="3896664"/>
              <a:ext cx="5251720" cy="231786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1E1F33-BB27-4936-8518-3D8FB2A8B923}"/>
                </a:ext>
              </a:extLst>
            </p:cNvPr>
            <p:cNvSpPr/>
            <p:nvPr/>
          </p:nvSpPr>
          <p:spPr>
            <a:xfrm>
              <a:off x="3467806" y="3896664"/>
              <a:ext cx="821961" cy="21830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049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1734800" cy="100647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Journal Attachments – Download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5410200" cy="396240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Package Contents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Resources Directory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Add file extension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4867-692C-4FC3-B00B-217AAA1F3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182689"/>
            <a:ext cx="5502090" cy="16434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591D08-B62C-4AFF-8E20-87298A18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124200"/>
            <a:ext cx="5482054" cy="15857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2B506-CCE2-476A-9850-A3A94C327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995944"/>
            <a:ext cx="7213971" cy="88269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9995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Journal Attachments – Import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54102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Zip Contents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No Nested folders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File Contents Error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File type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BC89E-9128-461E-9195-8DCAF7B7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514430"/>
            <a:ext cx="5758131" cy="13897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37779-D9E9-4025-A191-EDDE8FAE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505149"/>
            <a:ext cx="3956253" cy="99065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8005A12-3988-46F5-9FC3-90561CAAC78B}"/>
              </a:ext>
            </a:extLst>
          </p:cNvPr>
          <p:cNvGrpSpPr/>
          <p:nvPr/>
        </p:nvGrpSpPr>
        <p:grpSpPr>
          <a:xfrm>
            <a:off x="262327" y="5158331"/>
            <a:ext cx="11652354" cy="518955"/>
            <a:chOff x="262327" y="5090876"/>
            <a:chExt cx="11652354" cy="5189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CDA869-28A0-4B57-A313-DD0A213CE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327" y="5090876"/>
              <a:ext cx="11652354" cy="51895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92BD67-845D-44DC-A39E-C514F8BA7231}"/>
                </a:ext>
              </a:extLst>
            </p:cNvPr>
            <p:cNvSpPr/>
            <p:nvPr/>
          </p:nvSpPr>
          <p:spPr>
            <a:xfrm>
              <a:off x="10460717" y="5233706"/>
              <a:ext cx="1453964" cy="36863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573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Journal Attachments – Import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54102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Data value integrity</a:t>
            </a:r>
          </a:p>
          <a:p>
            <a:pPr marL="0" indent="0">
              <a:buNone/>
            </a:pPr>
            <a:r>
              <a:rPr lang="en-US" sz="2800" dirty="0"/>
              <a:t>   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39E35-2AC4-4257-9287-8F18EE32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6400"/>
            <a:ext cx="7288288" cy="2633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F8D80-D2C5-4C9F-8B0A-A19D0AE0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09" y="4831517"/>
            <a:ext cx="11210926" cy="5076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044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Deletion / Truncate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EE52C-9350-4392-AC9A-74E09B293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9833404" cy="48690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2796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Deletion / Truncate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83058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Utilize Data entity – Truncate entity feature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Analyze before deletion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Backup data prior to deletion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F6836-A0C0-4045-8230-00AE8B548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96" y="3307582"/>
            <a:ext cx="11562527" cy="26599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0943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Re-import file with changes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6D1510-8819-4488-968F-D1C2F386C48F}"/>
              </a:ext>
            </a:extLst>
          </p:cNvPr>
          <p:cNvGrpSpPr/>
          <p:nvPr/>
        </p:nvGrpSpPr>
        <p:grpSpPr>
          <a:xfrm>
            <a:off x="228600" y="1676400"/>
            <a:ext cx="11661744" cy="3643628"/>
            <a:chOff x="172387" y="2087263"/>
            <a:chExt cx="11661744" cy="36436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284426-13F4-4D7A-9965-C78C3CFED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87" y="2087263"/>
              <a:ext cx="11661744" cy="364362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30D1A6-A296-42FE-BB57-A6544749B669}"/>
                </a:ext>
              </a:extLst>
            </p:cNvPr>
            <p:cNvSpPr/>
            <p:nvPr/>
          </p:nvSpPr>
          <p:spPr>
            <a:xfrm>
              <a:off x="172387" y="2477151"/>
              <a:ext cx="861934" cy="38597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5533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Re-import file with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" y="1371600"/>
            <a:ext cx="54102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Upload file button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Browse file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Upload file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Run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42F217-9B2C-4092-8B21-8844DACFACA7}"/>
              </a:ext>
            </a:extLst>
          </p:cNvPr>
          <p:cNvGrpSpPr/>
          <p:nvPr/>
        </p:nvGrpSpPr>
        <p:grpSpPr>
          <a:xfrm>
            <a:off x="1600200" y="3048000"/>
            <a:ext cx="9608021" cy="2782747"/>
            <a:chOff x="857754" y="1826215"/>
            <a:chExt cx="12091021" cy="36387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F1F202-C084-4235-8BB8-13336EE30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754" y="1826215"/>
              <a:ext cx="12091021" cy="363873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96824E-8C54-4A4C-8A92-0AA22E0701FD}"/>
                </a:ext>
              </a:extLst>
            </p:cNvPr>
            <p:cNvSpPr/>
            <p:nvPr/>
          </p:nvSpPr>
          <p:spPr>
            <a:xfrm>
              <a:off x="3537678" y="3221025"/>
              <a:ext cx="861934" cy="29416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70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35814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Data Entities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Data Management framework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Manage configuration data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Create custom Data Entities – DEMO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General Journal import - DEMO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Tips and Tricks/New Features</a:t>
            </a:r>
          </a:p>
        </p:txBody>
      </p:sp>
    </p:spTree>
    <p:extLst>
      <p:ext uri="{BB962C8B-B14F-4D97-AF65-F5344CB8AC3E}">
        <p14:creationId xmlns:p14="http://schemas.microsoft.com/office/powerpoint/2010/main" val="260541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Entity – Mapped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826" y="2205342"/>
            <a:ext cx="5410200" cy="19220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Data directly from D365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No data manipulation</a:t>
            </a:r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4C623-884A-453D-98C3-9926908981DB}"/>
              </a:ext>
            </a:extLst>
          </p:cNvPr>
          <p:cNvGrpSpPr/>
          <p:nvPr/>
        </p:nvGrpSpPr>
        <p:grpSpPr>
          <a:xfrm>
            <a:off x="6061364" y="1295400"/>
            <a:ext cx="5599991" cy="4866658"/>
            <a:chOff x="5691225" y="1542453"/>
            <a:chExt cx="5599991" cy="48666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2AB436-E074-4C85-80C0-F71BE4E64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1225" y="1542453"/>
              <a:ext cx="5599991" cy="486665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B6BD09-E4D2-442B-AC4C-2588D1BDD2BB}"/>
                </a:ext>
              </a:extLst>
            </p:cNvPr>
            <p:cNvSpPr/>
            <p:nvPr/>
          </p:nvSpPr>
          <p:spPr>
            <a:xfrm>
              <a:off x="8551469" y="4374490"/>
              <a:ext cx="2640787" cy="38039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A3FF08-E17E-468C-B283-6CE9A24D7C01}"/>
                </a:ext>
              </a:extLst>
            </p:cNvPr>
            <p:cNvSpPr/>
            <p:nvPr/>
          </p:nvSpPr>
          <p:spPr>
            <a:xfrm>
              <a:off x="8491220" y="1881956"/>
              <a:ext cx="2640787" cy="19556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2924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5200" cy="1006475"/>
          </a:xfrm>
        </p:spPr>
        <p:txBody>
          <a:bodyPr>
            <a:normAutofit/>
          </a:bodyPr>
          <a:lstStyle/>
          <a:p>
            <a:r>
              <a:rPr lang="en-US" dirty="0"/>
              <a:t>Data Entity – Unmapped Fields (Computed)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54102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Computed Columns – Value from SQL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Write – Parse and set mapped fields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Mostly for reads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5337AC-A8F2-4A02-AA37-9C84192E9B02}"/>
              </a:ext>
            </a:extLst>
          </p:cNvPr>
          <p:cNvGrpSpPr/>
          <p:nvPr/>
        </p:nvGrpSpPr>
        <p:grpSpPr>
          <a:xfrm>
            <a:off x="6268276" y="1346083"/>
            <a:ext cx="5708979" cy="4165834"/>
            <a:chOff x="5502644" y="1801636"/>
            <a:chExt cx="6394779" cy="45468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AAA46E-886B-4810-9D27-272DDB71C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2644" y="1801636"/>
              <a:ext cx="6394779" cy="454683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71CC0D-8EED-4E13-8AA0-A32FA5CD1199}"/>
                </a:ext>
              </a:extLst>
            </p:cNvPr>
            <p:cNvSpPr/>
            <p:nvPr/>
          </p:nvSpPr>
          <p:spPr>
            <a:xfrm>
              <a:off x="8193024" y="4279395"/>
              <a:ext cx="3416197" cy="38039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16FBB0-B5F8-478D-8E51-CAE815422002}"/>
                </a:ext>
              </a:extLst>
            </p:cNvPr>
            <p:cNvSpPr/>
            <p:nvPr/>
          </p:nvSpPr>
          <p:spPr>
            <a:xfrm>
              <a:off x="8193023" y="6106976"/>
              <a:ext cx="3416197" cy="24149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F7E03D-EA0D-4C70-BEE9-7FBD18DF34AF}"/>
                </a:ext>
              </a:extLst>
            </p:cNvPr>
            <p:cNvSpPr/>
            <p:nvPr/>
          </p:nvSpPr>
          <p:spPr>
            <a:xfrm>
              <a:off x="8045500" y="2141158"/>
              <a:ext cx="3636874" cy="24149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2699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Entity – Computed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5410200" cy="35984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SalesTable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SalesStatus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DocumentStatus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B16ED-FD04-4748-A7CB-E5FDCDB0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468" y="1676400"/>
            <a:ext cx="8297732" cy="37692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1899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5200" cy="100647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Entity – Unmapped Fields (Virtual columns)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9677400" cy="3598495"/>
          </a:xfrm>
        </p:spPr>
        <p:txBody>
          <a:bodyPr>
            <a:noAutofit/>
          </a:bodyPr>
          <a:lstStyle/>
          <a:p>
            <a:pPr marL="401638" lvl="1" indent="-342900">
              <a:buFont typeface="Wingdings" panose="05000000000000000000" pitchFamily="2" charset="2"/>
              <a:buChar char="§"/>
            </a:pPr>
            <a:r>
              <a:rPr lang="en-US" dirty="0"/>
              <a:t>Controlled via X++ code</a:t>
            </a:r>
          </a:p>
          <a:p>
            <a:pPr marL="401638" lvl="1" indent="-342900">
              <a:buFont typeface="Wingdings" panose="05000000000000000000" pitchFamily="2" charset="2"/>
              <a:buChar char="§"/>
            </a:pPr>
            <a:r>
              <a:rPr lang="en-US" dirty="0"/>
              <a:t>Read/Write  through custom code</a:t>
            </a:r>
          </a:p>
          <a:p>
            <a:pPr marL="401638" lvl="1" indent="-342900">
              <a:buFont typeface="Wingdings" panose="05000000000000000000" pitchFamily="2" charset="2"/>
              <a:buChar char="§"/>
            </a:pPr>
            <a:r>
              <a:rPr lang="en-US" dirty="0"/>
              <a:t>E.g. SalesOrderLineCDSEntity - PickedQuantity field</a:t>
            </a:r>
          </a:p>
          <a:p>
            <a:pPr marL="401638" lvl="1" indent="-342900">
              <a:buFont typeface="Wingdings" panose="05000000000000000000" pitchFamily="2" charset="2"/>
              <a:buChar char="§"/>
            </a:pPr>
            <a:r>
              <a:rPr lang="en-US" dirty="0"/>
              <a:t>Computed line by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6E471-7777-453F-B6D5-BF7AAC52C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124199"/>
            <a:ext cx="7467600" cy="29838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69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ED2504-CB60-4CEF-A2FC-AAFFCCB42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Entity list refresh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899D7E-8517-4626-91AC-895872F2C3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698347"/>
              </p:ext>
            </p:extLst>
          </p:nvPr>
        </p:nvGraphicFramePr>
        <p:xfrm>
          <a:off x="6059396" y="502298"/>
          <a:ext cx="5827804" cy="5822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620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4F5B-2E1A-45B8-959D-D5E58AF3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116"/>
            <a:ext cx="10515600" cy="571030"/>
          </a:xfrm>
        </p:spPr>
        <p:txBody>
          <a:bodyPr>
            <a:normAutofit/>
          </a:bodyPr>
          <a:lstStyle/>
          <a:p>
            <a:r>
              <a:rPr lang="en-US" sz="2800" dirty="0"/>
              <a:t>Data entity Import method execution sequence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8329452-DE01-44EF-8741-659E3EADA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558265"/>
            <a:ext cx="11525250" cy="56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8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Entity – Sequential Processing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A9148D3-B7FD-4F00-9035-158AF11D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44779"/>
            <a:ext cx="6999813" cy="24853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B92626-C83E-41CD-AF28-C1929D3B2D70}"/>
              </a:ext>
            </a:extLst>
          </p:cNvPr>
          <p:cNvGrpSpPr/>
          <p:nvPr/>
        </p:nvGrpSpPr>
        <p:grpSpPr>
          <a:xfrm>
            <a:off x="983289" y="1233100"/>
            <a:ext cx="10225422" cy="2245770"/>
            <a:chOff x="983289" y="1233100"/>
            <a:chExt cx="10225422" cy="22457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7D889E-D9AB-4DC2-8065-2079631F5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289" y="1233100"/>
              <a:ext cx="10225422" cy="224577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3004F0-E7C3-43CB-87B5-CF75BBC0D851}"/>
                </a:ext>
              </a:extLst>
            </p:cNvPr>
            <p:cNvSpPr/>
            <p:nvPr/>
          </p:nvSpPr>
          <p:spPr>
            <a:xfrm>
              <a:off x="3135523" y="2895600"/>
              <a:ext cx="1856202" cy="55417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4527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Entity – Parallel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54102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Sequence - same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76877B-67CB-49C4-B87D-6D5660BD366B}"/>
              </a:ext>
            </a:extLst>
          </p:cNvPr>
          <p:cNvGrpSpPr/>
          <p:nvPr/>
        </p:nvGrpSpPr>
        <p:grpSpPr>
          <a:xfrm>
            <a:off x="838200" y="2209800"/>
            <a:ext cx="10990811" cy="2262949"/>
            <a:chOff x="589091" y="1999342"/>
            <a:chExt cx="10990811" cy="22629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6BD852-465A-4F2B-997C-A0BB3D07A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091" y="1999342"/>
              <a:ext cx="10990811" cy="226294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EE0FF8-0130-4AE3-8612-E3F9B7B70334}"/>
                </a:ext>
              </a:extLst>
            </p:cNvPr>
            <p:cNvSpPr/>
            <p:nvPr/>
          </p:nvSpPr>
          <p:spPr>
            <a:xfrm>
              <a:off x="2625857" y="3586621"/>
              <a:ext cx="1788746" cy="520680"/>
            </a:xfrm>
            <a:prstGeom prst="rect">
              <a:avLst/>
            </a:prstGeom>
            <a:noFill/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4031F7D-8CEF-47D5-9135-8BBEA524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393" y="5156148"/>
            <a:ext cx="5391427" cy="10160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6FA82B-7CF3-4637-9313-C64CE0B43853}"/>
              </a:ext>
            </a:extLst>
          </p:cNvPr>
          <p:cNvSpPr txBox="1">
            <a:spLocks/>
          </p:cNvSpPr>
          <p:nvPr/>
        </p:nvSpPr>
        <p:spPr>
          <a:xfrm>
            <a:off x="914400" y="4648200"/>
            <a:ext cx="5410200" cy="243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Consider dependencies</a:t>
            </a:r>
          </a:p>
        </p:txBody>
      </p:sp>
    </p:spTree>
    <p:extLst>
      <p:ext uri="{BB962C8B-B14F-4D97-AF65-F5344CB8AC3E}">
        <p14:creationId xmlns:p14="http://schemas.microsoft.com/office/powerpoint/2010/main" val="2179525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Entity – Parallel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54102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Sequence – same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Dependencies - None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4365E-6468-4699-AF45-2C6F043A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65" y="1596961"/>
            <a:ext cx="7108835" cy="17558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CA3F80B-1CFE-4773-8F68-B41BECA2D4F0}"/>
              </a:ext>
            </a:extLst>
          </p:cNvPr>
          <p:cNvGrpSpPr/>
          <p:nvPr/>
        </p:nvGrpSpPr>
        <p:grpSpPr>
          <a:xfrm>
            <a:off x="556532" y="3886201"/>
            <a:ext cx="5408044" cy="1847945"/>
            <a:chOff x="556532" y="4193242"/>
            <a:chExt cx="5408044" cy="18479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04A018-FE7C-406A-BD93-680B11C0E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532" y="4193242"/>
              <a:ext cx="5408044" cy="184794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0DDE53-CE31-409B-B4EE-221BA78DA76D}"/>
                </a:ext>
              </a:extLst>
            </p:cNvPr>
            <p:cNvSpPr/>
            <p:nvPr/>
          </p:nvSpPr>
          <p:spPr>
            <a:xfrm>
              <a:off x="4182073" y="5524458"/>
              <a:ext cx="1371782" cy="33652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3C40FF1-506C-48E7-9FEB-E3C1B6AE9EF0}"/>
              </a:ext>
            </a:extLst>
          </p:cNvPr>
          <p:cNvGrpSpPr/>
          <p:nvPr/>
        </p:nvGrpSpPr>
        <p:grpSpPr>
          <a:xfrm>
            <a:off x="6096001" y="3886200"/>
            <a:ext cx="5900940" cy="1847945"/>
            <a:chOff x="6096000" y="4366588"/>
            <a:chExt cx="6255071" cy="1847945"/>
          </a:xfrm>
        </p:grpSpPr>
        <p:pic>
          <p:nvPicPr>
            <p:cNvPr id="9" name="Content Placeholder 3">
              <a:extLst>
                <a:ext uri="{FF2B5EF4-FFF2-40B4-BE49-F238E27FC236}">
                  <a16:creationId xmlns:a16="http://schemas.microsoft.com/office/drawing/2014/main" id="{892BFEA2-0088-4DE6-A848-FC6C26B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366588"/>
              <a:ext cx="6255071" cy="184794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6D4912-743D-4A68-B993-83539071A9D5}"/>
                </a:ext>
              </a:extLst>
            </p:cNvPr>
            <p:cNvSpPr/>
            <p:nvPr/>
          </p:nvSpPr>
          <p:spPr>
            <a:xfrm>
              <a:off x="10045726" y="5809271"/>
              <a:ext cx="1371782" cy="33652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407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5200" cy="1006475"/>
          </a:xfrm>
        </p:spPr>
        <p:txBody>
          <a:bodyPr>
            <a:normAutofit fontScale="90000"/>
          </a:bodyPr>
          <a:lstStyle/>
          <a:p>
            <a:r>
              <a:rPr lang="en-US" dirty="0"/>
              <a:t>Financial Dimension – Import format/Sequence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0BAFE-022D-440C-B387-5D20904A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9301104" cy="47417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824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Entities</a:t>
            </a:r>
          </a:p>
        </p:txBody>
      </p:sp>
    </p:spTree>
    <p:extLst>
      <p:ext uri="{BB962C8B-B14F-4D97-AF65-F5344CB8AC3E}">
        <p14:creationId xmlns:p14="http://schemas.microsoft.com/office/powerpoint/2010/main" val="361402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Multi-threading during Data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93726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Framework parameters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Entity settings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Entity execution parameters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D6235-5CC7-4FB8-87F4-A08C9A37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524000"/>
            <a:ext cx="4497481" cy="16794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A8F752-3183-4734-8D0B-7288802B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1" y="3251639"/>
            <a:ext cx="9882599" cy="29967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7323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Entity and Sequencing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2CDE5-6012-4129-8023-0423BDFC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36" y="1524000"/>
            <a:ext cx="11462264" cy="40691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0818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Entities and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115062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Standard Roles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Management Operations user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Management migration user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Management Administrator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Sensitive data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Utilize Table Protection Framework (TPF)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Credit Card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Social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CDF83-60DF-44B0-8DD1-18B4C13D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179758"/>
            <a:ext cx="7990070" cy="20686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3411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history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6477000" cy="359849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Enable through Feature management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Periodic cleanup of execution history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Scheduling parameters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Number of days to retain history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Number of hours to execute the job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Recurring batch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4B239-6D59-44CD-89D7-FA67735A8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27" y="1155444"/>
            <a:ext cx="4371579" cy="415408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352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E90C-A242-48E0-83D7-1D64A0D1F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segoe ui black"/>
                <a:cs typeface="segoe ui black"/>
              </a:rPr>
              <a:t>Session Recording “STOP"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82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E90C-A242-48E0-83D7-1D64A0D1F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segoe ui black"/>
                <a:cs typeface="segoe ui black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15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6BBA-2C18-414C-81F4-195773EB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347DA-36E1-40AF-921B-89B709799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3600" b="1" dirty="0">
                <a:solidFill>
                  <a:schemeClr val="tx2"/>
                </a:solidFill>
              </a:rPr>
              <a:t>Please complete your survey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9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64D2D58-1811-41C9-BA80-F7A98E32E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86287" y="2938462"/>
            <a:ext cx="30194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Entities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2528293"/>
            <a:ext cx="4267200" cy="1066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/>
              <a:t>More than 3000+ Standard Data Entities</a:t>
            </a:r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490F5A-0CFB-454A-B309-5F92F71B8C72}"/>
              </a:ext>
            </a:extLst>
          </p:cNvPr>
          <p:cNvGrpSpPr/>
          <p:nvPr/>
        </p:nvGrpSpPr>
        <p:grpSpPr>
          <a:xfrm>
            <a:off x="1712256" y="1981200"/>
            <a:ext cx="3877057" cy="2182414"/>
            <a:chOff x="4726553" y="1935125"/>
            <a:chExt cx="4432879" cy="1810663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48C6BD4B-1DA8-4ACD-9204-43A7FC1153F1}"/>
                </a:ext>
              </a:extLst>
            </p:cNvPr>
            <p:cNvSpPr/>
            <p:nvPr/>
          </p:nvSpPr>
          <p:spPr>
            <a:xfrm flipV="1">
              <a:off x="5045240" y="2526827"/>
              <a:ext cx="3812640" cy="60948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E8C6F2-2E74-43EE-8E2B-0ABA785B4BE8}"/>
                </a:ext>
              </a:extLst>
            </p:cNvPr>
            <p:cNvSpPr/>
            <p:nvPr/>
          </p:nvSpPr>
          <p:spPr>
            <a:xfrm>
              <a:off x="4726554" y="1935125"/>
              <a:ext cx="1345133" cy="609480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Table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4FBDA91-1BAF-4BB0-A0B8-21820E7ED352}"/>
                </a:ext>
              </a:extLst>
            </p:cNvPr>
            <p:cNvSpPr/>
            <p:nvPr/>
          </p:nvSpPr>
          <p:spPr>
            <a:xfrm>
              <a:off x="6270427" y="1935125"/>
              <a:ext cx="1345133" cy="609480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800" kern="0" dirty="0">
                  <a:solidFill>
                    <a:prstClr val="white"/>
                  </a:solidFill>
                </a:rPr>
                <a:t>Table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B8D9E65-73DA-4155-BE1F-0DA3071341ED}"/>
                </a:ext>
              </a:extLst>
            </p:cNvPr>
            <p:cNvSpPr/>
            <p:nvPr/>
          </p:nvSpPr>
          <p:spPr>
            <a:xfrm>
              <a:off x="4726553" y="3136308"/>
              <a:ext cx="4432878" cy="60948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Data Entity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4D7FA20-2CC5-4346-AABB-F13DE5B2E77B}"/>
                </a:ext>
              </a:extLst>
            </p:cNvPr>
            <p:cNvSpPr/>
            <p:nvPr/>
          </p:nvSpPr>
          <p:spPr>
            <a:xfrm>
              <a:off x="7814299" y="1935125"/>
              <a:ext cx="1345133" cy="609480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kern="0" dirty="0">
                  <a:solidFill>
                    <a:prstClr val="white"/>
                  </a:solidFill>
                </a:rPr>
                <a:t>Table</a:t>
              </a:r>
              <a:endParaRPr lang="en-US" sz="28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79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F0FA9A2-FB77-4F63-9EDA-4331E371A7D7}"/>
              </a:ext>
            </a:extLst>
          </p:cNvPr>
          <p:cNvGrpSpPr/>
          <p:nvPr/>
        </p:nvGrpSpPr>
        <p:grpSpPr>
          <a:xfrm>
            <a:off x="8682106" y="1523998"/>
            <a:ext cx="2133600" cy="2493818"/>
            <a:chOff x="9296400" y="838200"/>
            <a:chExt cx="2133600" cy="24938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6C87DE-89FA-4487-AE21-725C2E632966}"/>
                </a:ext>
              </a:extLst>
            </p:cNvPr>
            <p:cNvSpPr/>
            <p:nvPr/>
          </p:nvSpPr>
          <p:spPr>
            <a:xfrm>
              <a:off x="9296400" y="838200"/>
              <a:ext cx="21336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Customer Entity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2B1B50-616D-48A5-85E1-6AE4907F313B}"/>
                </a:ext>
              </a:extLst>
            </p:cNvPr>
            <p:cNvSpPr/>
            <p:nvPr/>
          </p:nvSpPr>
          <p:spPr>
            <a:xfrm>
              <a:off x="9296400" y="1295400"/>
              <a:ext cx="2133600" cy="203661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dirty="0"/>
                <a:t>Account number</a:t>
              </a:r>
            </a:p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dirty="0"/>
                <a:t>Customer group</a:t>
              </a:r>
            </a:p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dirty="0"/>
                <a:t>Bank account</a:t>
              </a:r>
            </a:p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dirty="0"/>
                <a:t>Party number</a:t>
              </a:r>
            </a:p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dirty="0"/>
                <a:t>Name</a:t>
              </a:r>
            </a:p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dirty="0"/>
                <a:t>Primary postal address</a:t>
              </a:r>
            </a:p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dirty="0"/>
                <a:t>Primary email address</a:t>
              </a:r>
            </a:p>
            <a:p>
              <a:pPr marL="117475" indent="-117475">
                <a:buFont typeface="Arial" panose="020B0604020202020204" pitchFamily="34" charset="0"/>
                <a:buChar char="•"/>
              </a:pPr>
              <a:r>
                <a:rPr lang="en-US" sz="1400" dirty="0"/>
                <a:t>Primary fax number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ACB0A35-B37B-4271-8F43-530263230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4800600"/>
            <a:ext cx="11277600" cy="1066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Conceptual abstraction and encapsulation of underlying table schemas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82CF2B7-FE28-4B77-B3C4-A9E75D81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Data Entities: Concept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B0F1CBC0-28E1-4270-B73A-FA207963D642}"/>
              </a:ext>
            </a:extLst>
          </p:cNvPr>
          <p:cNvSpPr/>
          <p:nvPr/>
        </p:nvSpPr>
        <p:spPr>
          <a:xfrm>
            <a:off x="6588640" y="1828801"/>
            <a:ext cx="832704" cy="2036618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673007-0E47-4415-A083-F9A7961D89CA}"/>
              </a:ext>
            </a:extLst>
          </p:cNvPr>
          <p:cNvGrpSpPr/>
          <p:nvPr/>
        </p:nvGrpSpPr>
        <p:grpSpPr>
          <a:xfrm>
            <a:off x="1295400" y="1576844"/>
            <a:ext cx="4129683" cy="2912030"/>
            <a:chOff x="1295400" y="1576844"/>
            <a:chExt cx="4129683" cy="29120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749C55-E5DA-4862-A83A-053FAA5C60EB}"/>
                </a:ext>
              </a:extLst>
            </p:cNvPr>
            <p:cNvSpPr/>
            <p:nvPr/>
          </p:nvSpPr>
          <p:spPr>
            <a:xfrm>
              <a:off x="1295400" y="1593276"/>
              <a:ext cx="914400" cy="3810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Customer</a:t>
              </a:r>
            </a:p>
            <a:p>
              <a:pPr algn="ctr"/>
              <a:r>
                <a:rPr lang="en-US" sz="800" dirty="0"/>
                <a:t>(</a:t>
              </a:r>
              <a:r>
                <a:rPr lang="en-US" sz="800" dirty="0" err="1"/>
                <a:t>CustTable</a:t>
              </a:r>
              <a:r>
                <a:rPr lang="en-US" sz="800" dirty="0"/>
                <a:t>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7C8134-B8FB-496E-89F5-A8D6A6AAECAA}"/>
                </a:ext>
              </a:extLst>
            </p:cNvPr>
            <p:cNvSpPr/>
            <p:nvPr/>
          </p:nvSpPr>
          <p:spPr>
            <a:xfrm>
              <a:off x="1295400" y="2202876"/>
              <a:ext cx="914400" cy="3810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Party</a:t>
              </a:r>
            </a:p>
            <a:p>
              <a:pPr algn="ctr"/>
              <a:r>
                <a:rPr lang="en-US" sz="800" dirty="0"/>
                <a:t>(</a:t>
              </a:r>
              <a:r>
                <a:rPr lang="en-US" sz="800" dirty="0" err="1"/>
                <a:t>DirPartyTable</a:t>
              </a:r>
              <a:r>
                <a:rPr lang="en-US" sz="800" dirty="0"/>
                <a:t>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7C443C1-D0F8-49F8-B13B-9DF120B817A1}"/>
                </a:ext>
              </a:extLst>
            </p:cNvPr>
            <p:cNvCxnSpPr>
              <a:stCxn id="8" idx="2"/>
              <a:endCxn id="21" idx="0"/>
            </p:cNvCxnSpPr>
            <p:nvPr/>
          </p:nvCxnSpPr>
          <p:spPr>
            <a:xfrm>
              <a:off x="1752600" y="1974276"/>
              <a:ext cx="0" cy="22860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C26A76-AA83-4898-A38C-4F11C026105B}"/>
                </a:ext>
              </a:extLst>
            </p:cNvPr>
            <p:cNvSpPr/>
            <p:nvPr/>
          </p:nvSpPr>
          <p:spPr>
            <a:xfrm>
              <a:off x="2667000" y="2223658"/>
              <a:ext cx="1026042" cy="3810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Location</a:t>
              </a:r>
            </a:p>
            <a:p>
              <a:pPr algn="ctr"/>
              <a:r>
                <a:rPr lang="en-US" sz="800" dirty="0"/>
                <a:t>(</a:t>
              </a:r>
              <a:r>
                <a:rPr lang="en-US" sz="800" dirty="0" err="1"/>
                <a:t>LogisticsLocation</a:t>
              </a:r>
              <a:r>
                <a:rPr lang="en-US" sz="800" dirty="0"/>
                <a:t>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94D7B1-E31D-45A8-B6C4-7E2FB70DFFCD}"/>
                </a:ext>
              </a:extLst>
            </p:cNvPr>
            <p:cNvSpPr/>
            <p:nvPr/>
          </p:nvSpPr>
          <p:spPr>
            <a:xfrm>
              <a:off x="1828800" y="2916384"/>
              <a:ext cx="1026042" cy="4849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Party-Location relationship</a:t>
              </a:r>
            </a:p>
            <a:p>
              <a:pPr algn="ctr"/>
              <a:r>
                <a:rPr lang="en-US" sz="800" dirty="0"/>
                <a:t>(</a:t>
              </a:r>
              <a:r>
                <a:rPr lang="en-US" sz="800" dirty="0" err="1"/>
                <a:t>DirPartyLocation</a:t>
              </a:r>
              <a:r>
                <a:rPr lang="en-US" sz="800" dirty="0"/>
                <a:t>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21CAA0E-C97A-4836-899E-0A6A20F45E59}"/>
                </a:ext>
              </a:extLst>
            </p:cNvPr>
            <p:cNvSpPr/>
            <p:nvPr/>
          </p:nvSpPr>
          <p:spPr>
            <a:xfrm>
              <a:off x="3926958" y="1576844"/>
              <a:ext cx="1483242" cy="3810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Electronic address</a:t>
              </a:r>
            </a:p>
            <a:p>
              <a:pPr algn="ctr"/>
              <a:r>
                <a:rPr lang="en-US" sz="800" dirty="0"/>
                <a:t>(</a:t>
              </a:r>
              <a:r>
                <a:rPr lang="en-US" sz="800" dirty="0" err="1"/>
                <a:t>LogisticsElectronicAddress</a:t>
              </a:r>
              <a:r>
                <a:rPr lang="en-US" sz="800" dirty="0"/>
                <a:t>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97BF650-23C8-4133-B5AC-1A509EBAC76C}"/>
                </a:ext>
              </a:extLst>
            </p:cNvPr>
            <p:cNvSpPr/>
            <p:nvPr/>
          </p:nvSpPr>
          <p:spPr>
            <a:xfrm>
              <a:off x="3962400" y="2223658"/>
              <a:ext cx="1462683" cy="3810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Postal address</a:t>
              </a:r>
            </a:p>
            <a:p>
              <a:pPr algn="ctr"/>
              <a:r>
                <a:rPr lang="en-US" sz="800" dirty="0"/>
                <a:t>(</a:t>
              </a:r>
              <a:r>
                <a:rPr lang="en-US" sz="800" dirty="0" err="1"/>
                <a:t>LogisticsPostalAddress</a:t>
              </a:r>
              <a:r>
                <a:rPr lang="en-US" sz="800" dirty="0"/>
                <a:t>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4441D8-31CA-438D-BE70-366639EE8C9B}"/>
                </a:ext>
              </a:extLst>
            </p:cNvPr>
            <p:cNvSpPr/>
            <p:nvPr/>
          </p:nvSpPr>
          <p:spPr>
            <a:xfrm>
              <a:off x="3380266" y="2916383"/>
              <a:ext cx="1267933" cy="4849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Location roles</a:t>
              </a:r>
            </a:p>
            <a:p>
              <a:pPr algn="ctr"/>
              <a:r>
                <a:rPr lang="en-US" sz="800" dirty="0"/>
                <a:t>(</a:t>
              </a:r>
              <a:r>
                <a:rPr lang="en-US" sz="800" dirty="0" err="1"/>
                <a:t>LogisticsLocationRole</a:t>
              </a:r>
              <a:r>
                <a:rPr lang="en-US" sz="800" dirty="0"/>
                <a:t>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FEAED9-4959-4F89-8876-C50C8F988077}"/>
                </a:ext>
              </a:extLst>
            </p:cNvPr>
            <p:cNvSpPr/>
            <p:nvPr/>
          </p:nvSpPr>
          <p:spPr>
            <a:xfrm>
              <a:off x="2514600" y="3858491"/>
              <a:ext cx="1267933" cy="6303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Party-Location role</a:t>
              </a:r>
            </a:p>
            <a:p>
              <a:pPr algn="ctr"/>
              <a:r>
                <a:rPr lang="en-US" sz="800" dirty="0"/>
                <a:t>Relationship</a:t>
              </a:r>
            </a:p>
            <a:p>
              <a:pPr algn="ctr"/>
              <a:r>
                <a:rPr lang="en-US" sz="800" dirty="0"/>
                <a:t>(</a:t>
              </a:r>
              <a:r>
                <a:rPr lang="en-US" sz="800" dirty="0" err="1"/>
                <a:t>DirPartyLocationRole</a:t>
              </a:r>
              <a:r>
                <a:rPr lang="en-US" sz="800" dirty="0"/>
                <a:t>)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3791D2DA-5925-4920-92B4-CC7E90A5E50A}"/>
                </a:ext>
              </a:extLst>
            </p:cNvPr>
            <p:cNvCxnSpPr>
              <a:stCxn id="21" idx="3"/>
              <a:endCxn id="23" idx="0"/>
            </p:cNvCxnSpPr>
            <p:nvPr/>
          </p:nvCxnSpPr>
          <p:spPr>
            <a:xfrm>
              <a:off x="2209800" y="2393376"/>
              <a:ext cx="132021" cy="523008"/>
            </a:xfrm>
            <a:prstGeom prst="bentConnector2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4606F97-0A18-4A78-8666-E911741064A3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rot="5400000">
              <a:off x="2605058" y="2341421"/>
              <a:ext cx="311726" cy="8382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47D262-FE06-4404-8461-89EFB0EB09CF}"/>
                </a:ext>
              </a:extLst>
            </p:cNvPr>
            <p:cNvCxnSpPr>
              <a:stCxn id="22" idx="3"/>
              <a:endCxn id="25" idx="1"/>
            </p:cNvCxnSpPr>
            <p:nvPr/>
          </p:nvCxnSpPr>
          <p:spPr>
            <a:xfrm>
              <a:off x="3693042" y="2414158"/>
              <a:ext cx="26935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4CC67DED-00D9-4A9B-9BFE-78BE69E2360B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 flipV="1">
              <a:off x="3693042" y="1767344"/>
              <a:ext cx="233916" cy="646814"/>
            </a:xfrm>
            <a:prstGeom prst="bent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59609FEC-6916-409C-8731-A1562054D40D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 rot="16200000" flipH="1">
              <a:off x="2516595" y="3226519"/>
              <a:ext cx="457198" cy="806746"/>
            </a:xfrm>
            <a:prstGeom prst="bent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1A2BC246-D253-4452-B84D-ED00ACC8E9DE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 rot="5400000">
              <a:off x="3352801" y="3197058"/>
              <a:ext cx="457199" cy="8656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110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44480-629A-48B7-B533-AE230680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19200"/>
            <a:ext cx="6530906" cy="47933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E7BD23-F6F4-4C8B-BE7F-638363C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Data Entities Usage</a:t>
            </a:r>
          </a:p>
        </p:txBody>
      </p:sp>
    </p:spTree>
    <p:extLst>
      <p:ext uri="{BB962C8B-B14F-4D97-AF65-F5344CB8AC3E}">
        <p14:creationId xmlns:p14="http://schemas.microsoft.com/office/powerpoint/2010/main" val="110538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Platform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615B91-25E0-4A8A-A868-AB2D6AF8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8315576" cy="486460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37347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3686</TotalTime>
  <Words>667</Words>
  <Application>Microsoft Office PowerPoint</Application>
  <PresentationFormat>Widescreen</PresentationFormat>
  <Paragraphs>221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Calibri</vt:lpstr>
      <vt:lpstr>Calibri Light</vt:lpstr>
      <vt:lpstr>segoe ui</vt:lpstr>
      <vt:lpstr>segoe ui black</vt:lpstr>
      <vt:lpstr>Wingdings</vt:lpstr>
      <vt:lpstr>1_Office Theme</vt:lpstr>
      <vt:lpstr>Office Theme</vt:lpstr>
      <vt:lpstr>2_Office Theme</vt:lpstr>
      <vt:lpstr>3_Office Theme</vt:lpstr>
      <vt:lpstr>4_Office Theme</vt:lpstr>
      <vt:lpstr>PowerPoint Presentation</vt:lpstr>
      <vt:lpstr>Session Recording "START"</vt:lpstr>
      <vt:lpstr>Data Entity – 360° View</vt:lpstr>
      <vt:lpstr>Agenda</vt:lpstr>
      <vt:lpstr>Data Entities</vt:lpstr>
      <vt:lpstr>Data Entities Overview</vt:lpstr>
      <vt:lpstr>Data Entities: Concept</vt:lpstr>
      <vt:lpstr>Data Entities Usage</vt:lpstr>
      <vt:lpstr>Data Management Platform</vt:lpstr>
      <vt:lpstr>Data Management Scenarios</vt:lpstr>
      <vt:lpstr>Dual Write - CDS</vt:lpstr>
      <vt:lpstr>Manage Configuration Data</vt:lpstr>
      <vt:lpstr>Manage Configuration Data</vt:lpstr>
      <vt:lpstr>Data Templates</vt:lpstr>
      <vt:lpstr>Data Templates</vt:lpstr>
      <vt:lpstr>Copy into legal entity</vt:lpstr>
      <vt:lpstr>Data Packages</vt:lpstr>
      <vt:lpstr>Data Packages</vt:lpstr>
      <vt:lpstr>Data Templates vs Data Packages</vt:lpstr>
      <vt:lpstr>Custom Entity - Scenario</vt:lpstr>
      <vt:lpstr>Worker Import using standard entities</vt:lpstr>
      <vt:lpstr>Import using custom entity</vt:lpstr>
      <vt:lpstr>Custom entity-File format</vt:lpstr>
      <vt:lpstr>Demo - Custom Entity</vt:lpstr>
      <vt:lpstr>General Journal Import - Scenario</vt:lpstr>
      <vt:lpstr>General Journal Import</vt:lpstr>
      <vt:lpstr>Demo –  General Journal Import</vt:lpstr>
      <vt:lpstr>Tips and Tricks New Features</vt:lpstr>
      <vt:lpstr>Template File / Data Export</vt:lpstr>
      <vt:lpstr>Template File / Data Import</vt:lpstr>
      <vt:lpstr>General Journal Attachments – Download file</vt:lpstr>
      <vt:lpstr>General Journal Attachments – Download Package</vt:lpstr>
      <vt:lpstr>General Journal Attachments – Download Package</vt:lpstr>
      <vt:lpstr>General Journal Attachments – Import Tricks</vt:lpstr>
      <vt:lpstr>General Journal Attachments – Import Tricks</vt:lpstr>
      <vt:lpstr>Data Deletion / Truncate</vt:lpstr>
      <vt:lpstr>Data Deletion / Truncate</vt:lpstr>
      <vt:lpstr>Re-import file with changes</vt:lpstr>
      <vt:lpstr>Re-import file with changes</vt:lpstr>
      <vt:lpstr>Data Entity – Mapped Fields</vt:lpstr>
      <vt:lpstr>Data Entity – Unmapped Fields (Computed)</vt:lpstr>
      <vt:lpstr>Data Entity – Computed columns</vt:lpstr>
      <vt:lpstr>Data Entity – Unmapped Fields (Virtual columns)</vt:lpstr>
      <vt:lpstr>Entity list refresh</vt:lpstr>
      <vt:lpstr>Data entity Import method execution sequence</vt:lpstr>
      <vt:lpstr>Data Entity – Sequential Processing</vt:lpstr>
      <vt:lpstr>Data Entity – Parallel Processing</vt:lpstr>
      <vt:lpstr>Data Entity – Parallel Processing</vt:lpstr>
      <vt:lpstr>Financial Dimension – Import format/Sequence</vt:lpstr>
      <vt:lpstr>Multi-threading during Data import</vt:lpstr>
      <vt:lpstr>Legal Entity and Sequencing</vt:lpstr>
      <vt:lpstr>Data Entities and Security</vt:lpstr>
      <vt:lpstr>Job history cleanup</vt:lpstr>
      <vt:lpstr>Session Recording “STOP"</vt:lpstr>
      <vt:lpstr>Questions?</vt:lpstr>
      <vt:lpstr>Thank you for attending!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Entities - User Group Summit</dc:title>
  <dc:creator>Satish Panwar; Sukrut Parab</dc:creator>
  <cp:lastModifiedBy>Sukrut Parab</cp:lastModifiedBy>
  <cp:revision>4</cp:revision>
  <dcterms:created xsi:type="dcterms:W3CDTF">2019-05-15T15:06:01Z</dcterms:created>
  <dcterms:modified xsi:type="dcterms:W3CDTF">2019-10-15T18:52:10Z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0a58a55-8d55-4c7b-aa85-1ae890a4cc64_Enabled">
    <vt:lpwstr>True</vt:lpwstr>
  </property>
  <property fmtid="{D5CDD505-2E9C-101B-9397-08002B2CF9AE}" pid="3" name="MSIP_Label_50a58a55-8d55-4c7b-aa85-1ae890a4cc64_SiteId">
    <vt:lpwstr>e85feadf-11e7-47bb-a160-43b98dcc96f1</vt:lpwstr>
  </property>
  <property fmtid="{D5CDD505-2E9C-101B-9397-08002B2CF9AE}" pid="4" name="MSIP_Label_50a58a55-8d55-4c7b-aa85-1ae890a4cc64_Owner">
    <vt:lpwstr>spanwar@hsdyn.com</vt:lpwstr>
  </property>
  <property fmtid="{D5CDD505-2E9C-101B-9397-08002B2CF9AE}" pid="5" name="MSIP_Label_50a58a55-8d55-4c7b-aa85-1ae890a4cc64_SetDate">
    <vt:lpwstr>2019-09-30T14:56:07.9079123Z</vt:lpwstr>
  </property>
  <property fmtid="{D5CDD505-2E9C-101B-9397-08002B2CF9AE}" pid="6" name="MSIP_Label_50a58a55-8d55-4c7b-aa85-1ae890a4cc64_Name">
    <vt:lpwstr>Internal - Customer</vt:lpwstr>
  </property>
  <property fmtid="{D5CDD505-2E9C-101B-9397-08002B2CF9AE}" pid="7" name="MSIP_Label_50a58a55-8d55-4c7b-aa85-1ae890a4cc64_Application">
    <vt:lpwstr>Microsoft Azure Information Protection</vt:lpwstr>
  </property>
  <property fmtid="{D5CDD505-2E9C-101B-9397-08002B2CF9AE}" pid="8" name="MSIP_Label_50a58a55-8d55-4c7b-aa85-1ae890a4cc64_ActionId">
    <vt:lpwstr>6e7f77ad-180f-4824-acec-8152a39581b5</vt:lpwstr>
  </property>
  <property fmtid="{D5CDD505-2E9C-101B-9397-08002B2CF9AE}" pid="9" name="MSIP_Label_50a58a55-8d55-4c7b-aa85-1ae890a4cc64_Extended_MSFT_Method">
    <vt:lpwstr>Automatic</vt:lpwstr>
  </property>
  <property fmtid="{D5CDD505-2E9C-101B-9397-08002B2CF9AE}" pid="10" name="Sensitivity">
    <vt:lpwstr>Internal - Customer</vt:lpwstr>
  </property>
</Properties>
</file>